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0" r:id="rId6"/>
    <p:sldId id="272" r:id="rId7"/>
    <p:sldId id="271" r:id="rId8"/>
    <p:sldId id="260" r:id="rId9"/>
    <p:sldId id="261" r:id="rId10"/>
    <p:sldId id="262" r:id="rId11"/>
    <p:sldId id="263" r:id="rId12"/>
    <p:sldId id="264" r:id="rId13"/>
    <p:sldId id="266" r:id="rId14"/>
    <p:sldId id="277" r:id="rId15"/>
    <p:sldId id="267" r:id="rId16"/>
    <p:sldId id="268" r:id="rId17"/>
    <p:sldId id="273" r:id="rId18"/>
    <p:sldId id="269" r:id="rId19"/>
    <p:sldId id="265" r:id="rId20"/>
    <p:sldId id="275" r:id="rId21"/>
    <p:sldId id="276" r:id="rId22"/>
    <p:sldId id="274" r:id="rId2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70" d="100"/>
          <a:sy n="70" d="100"/>
        </p:scale>
        <p:origin x="-138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4B3222F-268D-4022-8BC3-D05D216FA133}" type="datetimeFigureOut">
              <a:rPr lang="he-IL" smtClean="0"/>
              <a:pPr/>
              <a:t>כ"ב/אלול/תשע"ד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3350F26-7942-4928-A94C-A27268859AA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34488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0F26-7942-4928-A94C-A27268859AAF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93B85DA-2720-46B6-B3F0-76A90CB204BE}" type="datetimeFigureOut">
              <a:rPr lang="he-IL" smtClean="0"/>
              <a:pPr/>
              <a:t>כ"ב/אלול/תשע"ד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AB3234-6769-4C63-9ABC-37C363A59B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85DA-2720-46B6-B3F0-76A90CB204BE}" type="datetimeFigureOut">
              <a:rPr lang="he-IL" smtClean="0"/>
              <a:pPr/>
              <a:t>כ"ב/אלול/תשע"ד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3234-6769-4C63-9ABC-37C363A59B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93B85DA-2720-46B6-B3F0-76A90CB204BE}" type="datetimeFigureOut">
              <a:rPr lang="he-IL" smtClean="0"/>
              <a:pPr/>
              <a:t>כ"ב/אלול/תשע"ד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7" name="מלבן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2AB3234-6769-4C63-9ABC-37C363A59B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85DA-2720-46B6-B3F0-76A90CB204BE}" type="datetimeFigureOut">
              <a:rPr lang="he-IL" smtClean="0"/>
              <a:pPr/>
              <a:t>כ"ב/אלול/תשע"ד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AB3234-6769-4C63-9ABC-37C363A59B7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7" name="מלבן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2" name="מציין מיקום של תאריך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85DA-2720-46B6-B3F0-76A90CB204BE}" type="datetimeFigureOut">
              <a:rPr lang="he-IL" smtClean="0"/>
              <a:pPr/>
              <a:t>כ"ב/אלול/תשע"ד</a:t>
            </a:fld>
            <a:endParaRPr lang="he-IL"/>
          </a:p>
        </p:txBody>
      </p:sp>
      <p:sp>
        <p:nvSpPr>
          <p:cNvPr id="13" name="מציין מיקום של מספר שקופית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2AB3234-6769-4C63-9ABC-37C363A59B7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93B85DA-2720-46B6-B3F0-76A90CB204BE}" type="datetimeFigureOut">
              <a:rPr lang="he-IL" smtClean="0"/>
              <a:pPr/>
              <a:t>כ"ב/אלול/תשע"ד</a:t>
            </a:fld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2AB3234-6769-4C63-9ABC-37C363A59B7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2" name="מציין מיקום של כותרת תחתונה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93B85DA-2720-46B6-B3F0-76A90CB204BE}" type="datetimeFigureOut">
              <a:rPr lang="he-IL" smtClean="0"/>
              <a:pPr/>
              <a:t>כ"ב/אלול/תשע"ד</a:t>
            </a:fld>
            <a:endParaRPr lang="he-IL"/>
          </a:p>
        </p:txBody>
      </p:sp>
      <p:sp>
        <p:nvSpPr>
          <p:cNvPr id="12" name="מציין מיקום של מספר שקופית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2AB3234-6769-4C63-9ABC-37C363A59B7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e-IL"/>
          </a:p>
        </p:txBody>
      </p:sp>
      <p:sp>
        <p:nvSpPr>
          <p:cNvPr id="16" name="מציין מיקום טקסט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5" name="מציין מיקום טקסט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85DA-2720-46B6-B3F0-76A90CB204BE}" type="datetimeFigureOut">
              <a:rPr lang="he-IL" smtClean="0"/>
              <a:pPr/>
              <a:t>כ"ב/אלול/תשע"ד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AB3234-6769-4C63-9ABC-37C363A59B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85DA-2720-46B6-B3F0-76A90CB204BE}" type="datetimeFigureOut">
              <a:rPr lang="he-IL" smtClean="0"/>
              <a:pPr/>
              <a:t>כ"ב/אלול/תשע"ד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AB3234-6769-4C63-9ABC-37C363A59B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85DA-2720-46B6-B3F0-76A90CB204BE}" type="datetimeFigureOut">
              <a:rPr lang="he-IL" smtClean="0"/>
              <a:pPr/>
              <a:t>כ"ב/אלול/תשע"ד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AB3234-6769-4C63-9ABC-37C363A59B7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לבן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1" name="מלבן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ציין מיקום של תאריך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93B85DA-2720-46B6-B3F0-76A90CB204BE}" type="datetimeFigureOut">
              <a:rPr lang="he-IL" smtClean="0"/>
              <a:pPr/>
              <a:t>כ"ב/אלול/תשע"ד</a:t>
            </a:fld>
            <a:endParaRPr lang="he-IL"/>
          </a:p>
        </p:txBody>
      </p:sp>
      <p:sp>
        <p:nvSpPr>
          <p:cNvPr id="13" name="מציין מיקום של מספר שקופית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2AB3234-6769-4C63-9ABC-37C363A59B7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3B85DA-2720-46B6-B3F0-76A90CB204BE}" type="datetimeFigureOut">
              <a:rPr lang="he-IL" smtClean="0"/>
              <a:pPr/>
              <a:t>כ"ב/אלול/תשע"ד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מלבן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2AB3234-6769-4C63-9ABC-37C363A59B7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285852" y="857232"/>
            <a:ext cx="6477000" cy="1828800"/>
          </a:xfrm>
        </p:spPr>
        <p:txBody>
          <a:bodyPr>
            <a:normAutofit/>
          </a:bodyPr>
          <a:lstStyle/>
          <a:p>
            <a:pPr algn="ctr"/>
            <a:r>
              <a:rPr lang="he-IL" sz="8800" dirty="0" smtClean="0"/>
              <a:t>הקרקע</a:t>
            </a:r>
            <a:endParaRPr lang="he-IL" sz="88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214414" y="3429000"/>
            <a:ext cx="6705600" cy="685800"/>
          </a:xfrm>
        </p:spPr>
        <p:txBody>
          <a:bodyPr>
            <a:noAutofit/>
          </a:bodyPr>
          <a:lstStyle/>
          <a:p>
            <a:pPr algn="ctr"/>
            <a:r>
              <a:rPr lang="he-IL" sz="5400" dirty="0" smtClean="0"/>
              <a:t>בית גידול לצמח</a:t>
            </a:r>
            <a:endParaRPr lang="he-IL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857364"/>
            <a:ext cx="7000924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 smtClean="0"/>
              <a:t>התרוחחות פיסית:</a:t>
            </a:r>
          </a:p>
          <a:p>
            <a:r>
              <a:rPr lang="he-IL" sz="2400" dirty="0" smtClean="0"/>
              <a:t>התפוררות והרס הסלע בעיקר עקב השפעת טמפרטורה ומים.</a:t>
            </a:r>
          </a:p>
          <a:p>
            <a:endParaRPr lang="he-IL" sz="2400" dirty="0"/>
          </a:p>
          <a:p>
            <a:r>
              <a:rPr lang="he-IL" sz="2400" u="sng" dirty="0" smtClean="0"/>
              <a:t>התרוחחות כימית:</a:t>
            </a:r>
          </a:p>
          <a:p>
            <a:r>
              <a:rPr lang="he-IL" sz="2400" dirty="0" smtClean="0"/>
              <a:t>שינויים בחומר ממנו עשוי הסלע עקב פעולות כימיות שונות המתרחשות בסביבת הסלע. למשל: המסה, חמצון והידרוליזה.</a:t>
            </a:r>
          </a:p>
          <a:p>
            <a:endParaRPr lang="he-IL" sz="2400" dirty="0"/>
          </a:p>
          <a:p>
            <a:r>
              <a:rPr lang="he-IL" sz="2400" u="sng" dirty="0" smtClean="0"/>
              <a:t>התרוחחות ביולוגית: </a:t>
            </a:r>
          </a:p>
          <a:p>
            <a:r>
              <a:rPr lang="he-IL" sz="2400" dirty="0" smtClean="0"/>
              <a:t>מתרחשת ע"י צמחים ומיקרואורגניזמים אחרים בעקבות היווצרות נקבוביות ותאי מים בסלע (נוצרו בתהליך הכימי והפיסי).</a:t>
            </a:r>
            <a:endParaRPr lang="he-IL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14480" y="142852"/>
            <a:ext cx="6929486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נוהגים להבחין בין 3 גורמי התרוחחות:</a:t>
            </a:r>
          </a:p>
          <a:p>
            <a:pPr algn="ctr"/>
            <a:r>
              <a:rPr lang="he-IL" sz="2400" b="1" dirty="0" smtClean="0"/>
              <a:t>*פיסית.</a:t>
            </a:r>
          </a:p>
          <a:p>
            <a:pPr algn="ctr">
              <a:buFont typeface="Arial" charset="0"/>
              <a:buChar char="•"/>
            </a:pPr>
            <a:r>
              <a:rPr lang="he-IL" sz="2400" b="1" dirty="0" smtClean="0"/>
              <a:t>* כימית.</a:t>
            </a:r>
          </a:p>
          <a:p>
            <a:pPr algn="ctr">
              <a:buFont typeface="Arial" charset="0"/>
              <a:buChar char="•"/>
            </a:pPr>
            <a:r>
              <a:rPr lang="he-IL" sz="2400" b="1" dirty="0" smtClean="0"/>
              <a:t>*ביולוגית.</a:t>
            </a:r>
            <a:endParaRPr lang="he-I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מרכיבי הקרקע: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he-IL" dirty="0" smtClean="0"/>
              <a:t>הקרקע בנויה מחומרים ב 3 מצבי צבירה:</a:t>
            </a:r>
          </a:p>
          <a:p>
            <a:pPr algn="ctr">
              <a:buNone/>
            </a:pPr>
            <a:r>
              <a:rPr lang="he-IL" b="1" dirty="0" smtClean="0"/>
              <a:t>מוצק, נוזל, גז.</a:t>
            </a:r>
          </a:p>
          <a:p>
            <a:endParaRPr lang="he-IL" dirty="0" smtClean="0"/>
          </a:p>
          <a:p>
            <a:pPr>
              <a:buNone/>
            </a:pPr>
            <a:r>
              <a:rPr lang="he-IL" b="1" dirty="0" smtClean="0"/>
              <a:t>המוצקים</a:t>
            </a:r>
            <a:r>
              <a:rPr lang="he-IL" dirty="0" smtClean="0"/>
              <a:t> מורכבים מחלקיקים </a:t>
            </a:r>
            <a:r>
              <a:rPr lang="he-IL" dirty="0" err="1" smtClean="0"/>
              <a:t>אנאורגניים</a:t>
            </a:r>
            <a:r>
              <a:rPr lang="he-IL" dirty="0" smtClean="0"/>
              <a:t>  –</a:t>
            </a:r>
            <a:r>
              <a:rPr lang="he-IL" dirty="0" err="1" smtClean="0"/>
              <a:t> מינרלים</a:t>
            </a:r>
            <a:r>
              <a:rPr lang="he-IL" dirty="0" smtClean="0"/>
              <a:t>, ומחלקיקים אורגניים –</a:t>
            </a:r>
            <a:r>
              <a:rPr lang="he-IL" dirty="0" err="1" smtClean="0"/>
              <a:t> שר</a:t>
            </a:r>
            <a:r>
              <a:rPr lang="he-IL" dirty="0" smtClean="0"/>
              <a:t>ידי צמחים ובע"ח בדרגות פירוק שונות.</a:t>
            </a:r>
          </a:p>
          <a:p>
            <a:pPr>
              <a:buNone/>
            </a:pPr>
            <a:r>
              <a:rPr lang="he-IL" b="1" dirty="0" smtClean="0"/>
              <a:t>נוזל</a:t>
            </a:r>
            <a:r>
              <a:rPr lang="he-IL" dirty="0" smtClean="0"/>
              <a:t> הקרקע = תמיסת הקרקע –</a:t>
            </a:r>
            <a:r>
              <a:rPr lang="he-IL" dirty="0" err="1" smtClean="0"/>
              <a:t> המ</a:t>
            </a:r>
            <a:r>
              <a:rPr lang="he-IL" dirty="0" smtClean="0"/>
              <a:t>ים שבחללי הנקבוביות בקרקע בהם מומסים חומרים שונים.</a:t>
            </a:r>
          </a:p>
          <a:p>
            <a:pPr>
              <a:buNone/>
            </a:pPr>
            <a:r>
              <a:rPr lang="he-IL" b="1" dirty="0" smtClean="0"/>
              <a:t>הגזים</a:t>
            </a:r>
            <a:r>
              <a:rPr lang="he-IL" dirty="0" smtClean="0"/>
              <a:t> נמצאים בחללי הנקבוביות בהם אין מים. החללים מלאים בגזי אטמוספרה (אוויר) ובגזים המשתחררים עקב פעילות כימית וביולוגית בתוך הקרקע.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829072"/>
          </a:xfrm>
        </p:spPr>
        <p:txBody>
          <a:bodyPr>
            <a:normAutofit fontScale="77500" lnSpcReduction="20000"/>
          </a:bodyPr>
          <a:lstStyle/>
          <a:p>
            <a:r>
              <a:rPr lang="he-IL" dirty="0" smtClean="0"/>
              <a:t>המרקם מתייחס למבנה הקרקע עפ"י גודל החלקיקים המרכיבים את הקרקע.</a:t>
            </a:r>
          </a:p>
          <a:p>
            <a:r>
              <a:rPr lang="he-IL" dirty="0" smtClean="0"/>
              <a:t>ז"א, החלקיקים המוצקים ממוינים למספר מקטעים בהתאם לקוטר החלקיק:</a:t>
            </a:r>
          </a:p>
          <a:p>
            <a:r>
              <a:rPr lang="he-IL" u="sng" dirty="0" smtClean="0"/>
              <a:t>חצץ: </a:t>
            </a:r>
            <a:r>
              <a:rPr lang="he-IL" dirty="0" err="1" smtClean="0"/>
              <a:t>2מ"מ</a:t>
            </a:r>
            <a:r>
              <a:rPr lang="he-IL" dirty="0" smtClean="0"/>
              <a:t> ומעלה.</a:t>
            </a:r>
          </a:p>
          <a:p>
            <a:r>
              <a:rPr lang="he-IL" u="sng" dirty="0" smtClean="0"/>
              <a:t>חול גס</a:t>
            </a:r>
            <a:r>
              <a:rPr lang="he-IL" dirty="0" smtClean="0"/>
              <a:t>: </a:t>
            </a:r>
            <a:r>
              <a:rPr lang="he-IL" dirty="0" err="1" smtClean="0"/>
              <a:t>2מ"מ</a:t>
            </a:r>
            <a:r>
              <a:rPr lang="he-IL" dirty="0" smtClean="0"/>
              <a:t> </a:t>
            </a:r>
            <a:r>
              <a:rPr lang="he-IL" dirty="0" err="1" smtClean="0"/>
              <a:t>– 0</a:t>
            </a:r>
            <a:r>
              <a:rPr lang="he-IL" dirty="0" smtClean="0"/>
              <a:t>.</a:t>
            </a:r>
            <a:r>
              <a:rPr lang="he-IL" dirty="0" err="1" smtClean="0"/>
              <a:t>2מ"מ</a:t>
            </a:r>
            <a:r>
              <a:rPr lang="he-IL" dirty="0" smtClean="0"/>
              <a:t>.</a:t>
            </a:r>
          </a:p>
          <a:p>
            <a:r>
              <a:rPr lang="he-IL" u="sng" dirty="0" smtClean="0"/>
              <a:t>חול דק</a:t>
            </a:r>
            <a:r>
              <a:rPr lang="he-IL" dirty="0" smtClean="0"/>
              <a:t>: 0.</a:t>
            </a:r>
            <a:r>
              <a:rPr lang="he-IL" dirty="0" err="1" smtClean="0"/>
              <a:t>2מ"מ</a:t>
            </a:r>
            <a:r>
              <a:rPr lang="he-IL" dirty="0" smtClean="0"/>
              <a:t> </a:t>
            </a:r>
            <a:r>
              <a:rPr lang="he-IL" dirty="0" err="1" smtClean="0"/>
              <a:t>– 0</a:t>
            </a:r>
            <a:r>
              <a:rPr lang="he-IL" dirty="0" smtClean="0"/>
              <a:t>.</a:t>
            </a:r>
            <a:r>
              <a:rPr lang="he-IL" dirty="0" err="1" smtClean="0"/>
              <a:t>02מ"מ</a:t>
            </a:r>
            <a:r>
              <a:rPr lang="he-IL" dirty="0" smtClean="0"/>
              <a:t>.</a:t>
            </a:r>
          </a:p>
          <a:p>
            <a:r>
              <a:rPr lang="he-IL" u="sng" dirty="0" err="1" smtClean="0"/>
              <a:t>סילט</a:t>
            </a:r>
            <a:r>
              <a:rPr lang="he-IL" u="sng" dirty="0" smtClean="0"/>
              <a:t> (אבק): </a:t>
            </a:r>
            <a:r>
              <a:rPr lang="he-IL" dirty="0" smtClean="0"/>
              <a:t>0.</a:t>
            </a:r>
            <a:r>
              <a:rPr lang="he-IL" dirty="0" err="1" smtClean="0"/>
              <a:t>02מ"מ</a:t>
            </a:r>
            <a:r>
              <a:rPr lang="he-IL" dirty="0" smtClean="0"/>
              <a:t> </a:t>
            </a:r>
            <a:r>
              <a:rPr lang="he-IL" dirty="0" err="1" smtClean="0"/>
              <a:t>– 0</a:t>
            </a:r>
            <a:r>
              <a:rPr lang="he-IL" dirty="0" smtClean="0"/>
              <a:t>.</a:t>
            </a:r>
            <a:r>
              <a:rPr lang="he-IL" dirty="0" err="1" smtClean="0"/>
              <a:t>002מ"מ</a:t>
            </a:r>
            <a:endParaRPr lang="he-IL" dirty="0" smtClean="0"/>
          </a:p>
          <a:p>
            <a:r>
              <a:rPr lang="he-IL" u="sng" dirty="0" smtClean="0"/>
              <a:t>חרסית (טין): </a:t>
            </a:r>
            <a:r>
              <a:rPr lang="he-IL" dirty="0" smtClean="0"/>
              <a:t>0.</a:t>
            </a:r>
            <a:r>
              <a:rPr lang="he-IL" dirty="0" err="1" smtClean="0"/>
              <a:t>002מ"מ</a:t>
            </a:r>
            <a:r>
              <a:rPr lang="he-IL" dirty="0" smtClean="0"/>
              <a:t> ומטה.</a:t>
            </a:r>
          </a:p>
          <a:p>
            <a:pPr algn="ctr"/>
            <a:r>
              <a:rPr lang="he-IL" sz="3600" b="1" dirty="0" smtClean="0"/>
              <a:t>היחס הכמותי בין המקטעים הללו, הוא הקובע את טקסטורת הקרקע</a:t>
            </a:r>
          </a:p>
          <a:p>
            <a:pPr algn="ctr"/>
            <a:endParaRPr lang="he-IL" sz="3600" b="1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מרקם הקרקע = טקסטורה: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בין החלקיקים השונים נוצרים קשרים!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2071678"/>
            <a:ext cx="7786742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/>
              <a:t>קבוצת חלקיקי קרקע זעירים </a:t>
            </a:r>
            <a:r>
              <a:rPr lang="he-IL" sz="4000" dirty="0" smtClean="0"/>
              <a:t>הנצמדים </a:t>
            </a:r>
            <a:r>
              <a:rPr lang="he-IL" sz="4000" dirty="0" smtClean="0"/>
              <a:t>זה לזה ע"י "דבק" העשוי מרקבובית, חומר אורגני מים או סידן, נקראים –</a:t>
            </a:r>
            <a:r>
              <a:rPr lang="he-IL" sz="4000" dirty="0" err="1" smtClean="0"/>
              <a:t> </a:t>
            </a:r>
            <a:r>
              <a:rPr lang="he-IL" sz="4000" b="1" u="sng" dirty="0" err="1" smtClean="0"/>
              <a:t>תל</a:t>
            </a:r>
            <a:r>
              <a:rPr lang="he-IL" sz="4000" b="1" u="sng" dirty="0" smtClean="0"/>
              <a:t>כיד!</a:t>
            </a:r>
          </a:p>
          <a:p>
            <a:endParaRPr lang="he-I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e-IL" dirty="0" smtClean="0"/>
              <a:t>בקרקע שהיא ענייה בחומרי דבק אלו, לא </a:t>
            </a:r>
            <a:r>
              <a:rPr lang="he-IL" dirty="0" err="1" smtClean="0"/>
              <a:t>יווצרו</a:t>
            </a:r>
            <a:r>
              <a:rPr lang="he-IL" dirty="0" smtClean="0"/>
              <a:t> תלכידים, חלקיקי הקרקע ינוחו בצורה צפופה והקרקע תהיה אטומה וחסרת נקבוביות של אוויר ומים.</a:t>
            </a:r>
          </a:p>
          <a:p>
            <a:endParaRPr lang="he-IL" dirty="0" smtClean="0"/>
          </a:p>
          <a:p>
            <a:r>
              <a:rPr lang="he-IL" dirty="0" smtClean="0"/>
              <a:t>חומרי הדבק יוצרים תלכידים ברמת יציבות משתנה: בקרקע עשירה ב"דבק" התלכידים יהיו יציבים ולא יתפוררו ממים וכלי עיבוד חקלאיים שונים.</a:t>
            </a:r>
          </a:p>
          <a:p>
            <a:endParaRPr lang="he-IL" dirty="0" smtClean="0"/>
          </a:p>
          <a:p>
            <a:r>
              <a:rPr lang="he-IL" dirty="0" smtClean="0"/>
              <a:t>המצאות תלכידים יציבים מאפשרת אוורור וניקוז טובים וכן מאפשרת חדירה נוחה של שורשים אל תוך הקרקע.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/>
          <p:cNvSpPr>
            <a:spLocks noGrp="1"/>
          </p:cNvSpPr>
          <p:nvPr>
            <p:ph type="body" idx="1"/>
          </p:nvPr>
        </p:nvSpPr>
        <p:spPr>
          <a:xfrm>
            <a:off x="1357290" y="500042"/>
            <a:ext cx="7123113" cy="1071546"/>
          </a:xfrm>
        </p:spPr>
        <p:txBody>
          <a:bodyPr/>
          <a:lstStyle/>
          <a:p>
            <a:pPr algn="ctr"/>
            <a:r>
              <a:rPr lang="he-IL" dirty="0" smtClean="0"/>
              <a:t>הימצאותם של תלכידים, גודלם, צורתם ויציבותם מקנים לקרקע את התכונה הידועה בשם:</a:t>
            </a:r>
          </a:p>
          <a:p>
            <a:pPr algn="ctr"/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 smtClean="0"/>
              <a:t>מבנה הקרקע </a:t>
            </a:r>
            <a:r>
              <a:rPr lang="he-IL" dirty="0" err="1" smtClean="0"/>
              <a:t>– סטרוקטורה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2643182"/>
            <a:ext cx="6786610" cy="3600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לאדמה </a:t>
            </a:r>
            <a:r>
              <a:rPr lang="he-IL" dirty="0" smtClean="0"/>
              <a:t>בעלת סטרוקטורה טובה 3 מאפיינים: 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*תלכידים </a:t>
            </a:r>
            <a:r>
              <a:rPr lang="he-IL" dirty="0" smtClean="0"/>
              <a:t>בגודל של  כ-</a:t>
            </a:r>
            <a:r>
              <a:rPr lang="he-IL" dirty="0" err="1" smtClean="0"/>
              <a:t>2מ"מ</a:t>
            </a:r>
            <a:r>
              <a:rPr lang="he-IL" dirty="0" smtClean="0"/>
              <a:t>.</a:t>
            </a:r>
          </a:p>
          <a:p>
            <a:endParaRPr lang="he-IL" dirty="0" smtClean="0"/>
          </a:p>
          <a:p>
            <a:r>
              <a:rPr lang="he-IL" dirty="0" smtClean="0"/>
              <a:t>*יציבות </a:t>
            </a:r>
            <a:r>
              <a:rPr lang="he-IL" dirty="0" smtClean="0"/>
              <a:t>טובה של </a:t>
            </a:r>
            <a:r>
              <a:rPr lang="he-IL" dirty="0" smtClean="0"/>
              <a:t>התלכידים</a:t>
            </a:r>
            <a:r>
              <a:rPr lang="he-IL" dirty="0" smtClean="0"/>
              <a:t> </a:t>
            </a:r>
            <a:r>
              <a:rPr lang="he-IL" dirty="0" smtClean="0"/>
              <a:t>–</a:t>
            </a:r>
            <a:r>
              <a:rPr lang="he-IL" dirty="0" err="1" smtClean="0"/>
              <a:t> חלקיקים</a:t>
            </a:r>
            <a:r>
              <a:rPr lang="he-IL" dirty="0" smtClean="0"/>
              <a:t> בגדלים שונים ומספיק חומרי דבק.</a:t>
            </a:r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*סידור </a:t>
            </a:r>
            <a:r>
              <a:rPr lang="he-IL" dirty="0" smtClean="0"/>
              <a:t>התלכידים –</a:t>
            </a:r>
            <a:r>
              <a:rPr lang="he-IL" dirty="0" err="1" smtClean="0"/>
              <a:t> </a:t>
            </a:r>
            <a:r>
              <a:rPr lang="he-IL" dirty="0" err="1" smtClean="0"/>
              <a:t>קובע</a:t>
            </a:r>
            <a:r>
              <a:rPr lang="he-IL" dirty="0" smtClean="0"/>
              <a:t> </a:t>
            </a:r>
            <a:r>
              <a:rPr lang="he-IL" dirty="0" smtClean="0"/>
              <a:t>את נפח הנקבוביות בקרקע. דרושים כמעט 50% נקבוביות לקרקע כדי שתחשב טובה</a:t>
            </a:r>
            <a:r>
              <a:rPr lang="he-IL" dirty="0" smtClean="0"/>
              <a:t>.</a:t>
            </a:r>
          </a:p>
          <a:p>
            <a:endParaRPr lang="he-IL" dirty="0" smtClean="0"/>
          </a:p>
          <a:p>
            <a:r>
              <a:rPr lang="he-IL" sz="2400" b="1" dirty="0" smtClean="0"/>
              <a:t>הנקבוביות שבין התלכידים מלאים באוויר והנקבוביות שבתוך התלכידים מלאים במים!</a:t>
            </a:r>
            <a:endParaRPr lang="he-I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err="1" smtClean="0"/>
              <a:t>קולואידי</a:t>
            </a:r>
            <a:r>
              <a:rPr lang="he-IL" dirty="0" smtClean="0"/>
              <a:t> הקרקע: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חלקיקים </a:t>
            </a:r>
            <a:r>
              <a:rPr lang="he-IL" dirty="0" err="1" smtClean="0"/>
              <a:t>מינרליים</a:t>
            </a:r>
            <a:r>
              <a:rPr lang="he-IL" dirty="0" smtClean="0"/>
              <a:t> </a:t>
            </a:r>
            <a:r>
              <a:rPr lang="he-IL" smtClean="0"/>
              <a:t>או אורגניים </a:t>
            </a:r>
            <a:r>
              <a:rPr lang="he-IL" dirty="0" smtClean="0"/>
              <a:t>שגודלם קטן מ-1 מיקרון (</a:t>
            </a:r>
            <a:r>
              <a:rPr lang="he-IL" dirty="0" err="1" smtClean="0"/>
              <a:t>מליונית</a:t>
            </a:r>
            <a:r>
              <a:rPr lang="he-IL" dirty="0" smtClean="0"/>
              <a:t> מטר).</a:t>
            </a:r>
          </a:p>
          <a:p>
            <a:r>
              <a:rPr lang="he-IL" dirty="0" smtClean="0"/>
              <a:t>שטח הפנים שלהם גדול מאוד ולכן יכולים לספוח אליהם אטומים מתמיסת הקרקע.</a:t>
            </a:r>
          </a:p>
          <a:p>
            <a:pPr>
              <a:buNone/>
            </a:pPr>
            <a:endParaRPr lang="he-IL" dirty="0"/>
          </a:p>
        </p:txBody>
      </p:sp>
      <p:grpSp>
        <p:nvGrpSpPr>
          <p:cNvPr id="4" name="Group 212"/>
          <p:cNvGrpSpPr>
            <a:grpSpLocks/>
          </p:cNvGrpSpPr>
          <p:nvPr/>
        </p:nvGrpSpPr>
        <p:grpSpPr bwMode="auto">
          <a:xfrm>
            <a:off x="642910" y="4000504"/>
            <a:ext cx="7924800" cy="2590800"/>
            <a:chOff x="384" y="864"/>
            <a:chExt cx="4992" cy="1632"/>
          </a:xfrm>
        </p:grpSpPr>
        <p:grpSp>
          <p:nvGrpSpPr>
            <p:cNvPr id="5" name="Group 171"/>
            <p:cNvGrpSpPr>
              <a:grpSpLocks/>
            </p:cNvGrpSpPr>
            <p:nvPr/>
          </p:nvGrpSpPr>
          <p:grpSpPr bwMode="auto">
            <a:xfrm>
              <a:off x="384" y="864"/>
              <a:ext cx="2352" cy="1632"/>
              <a:chOff x="384" y="864"/>
              <a:chExt cx="2352" cy="1632"/>
            </a:xfrm>
          </p:grpSpPr>
          <p:sp>
            <p:nvSpPr>
              <p:cNvPr id="47" name="Rectangle 6"/>
              <p:cNvSpPr>
                <a:spLocks noChangeArrowheads="1"/>
              </p:cNvSpPr>
              <p:nvPr/>
            </p:nvSpPr>
            <p:spPr bwMode="auto">
              <a:xfrm>
                <a:off x="384" y="864"/>
                <a:ext cx="2352" cy="163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grpSp>
            <p:nvGrpSpPr>
              <p:cNvPr id="48" name="Group 170"/>
              <p:cNvGrpSpPr>
                <a:grpSpLocks/>
              </p:cNvGrpSpPr>
              <p:nvPr/>
            </p:nvGrpSpPr>
            <p:grpSpPr bwMode="auto">
              <a:xfrm>
                <a:off x="384" y="864"/>
                <a:ext cx="2352" cy="1632"/>
                <a:chOff x="384" y="864"/>
                <a:chExt cx="2352" cy="1632"/>
              </a:xfrm>
            </p:grpSpPr>
            <p:sp>
              <p:nvSpPr>
                <p:cNvPr id="49" name="Oval 8"/>
                <p:cNvSpPr>
                  <a:spLocks noChangeArrowheads="1"/>
                </p:cNvSpPr>
                <p:nvPr/>
              </p:nvSpPr>
              <p:spPr bwMode="auto">
                <a:xfrm>
                  <a:off x="1536" y="124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50" name="Oval 10"/>
                <p:cNvSpPr>
                  <a:spLocks noChangeArrowheads="1"/>
                </p:cNvSpPr>
                <p:nvPr/>
              </p:nvSpPr>
              <p:spPr bwMode="auto">
                <a:xfrm>
                  <a:off x="2256" y="216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51" name="Oval 11"/>
                <p:cNvSpPr>
                  <a:spLocks noChangeArrowheads="1"/>
                </p:cNvSpPr>
                <p:nvPr/>
              </p:nvSpPr>
              <p:spPr bwMode="auto">
                <a:xfrm>
                  <a:off x="2400" y="220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52" name="Oval 12"/>
                <p:cNvSpPr>
                  <a:spLocks noChangeArrowheads="1"/>
                </p:cNvSpPr>
                <p:nvPr/>
              </p:nvSpPr>
              <p:spPr bwMode="auto">
                <a:xfrm>
                  <a:off x="2544" y="91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53" name="Oval 13"/>
                <p:cNvSpPr>
                  <a:spLocks noChangeArrowheads="1"/>
                </p:cNvSpPr>
                <p:nvPr/>
              </p:nvSpPr>
              <p:spPr bwMode="auto">
                <a:xfrm>
                  <a:off x="2592" y="216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54" name="Oval 14"/>
                <p:cNvSpPr>
                  <a:spLocks noChangeArrowheads="1"/>
                </p:cNvSpPr>
                <p:nvPr/>
              </p:nvSpPr>
              <p:spPr bwMode="auto">
                <a:xfrm>
                  <a:off x="2400" y="100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55" name="Oval 15"/>
                <p:cNvSpPr>
                  <a:spLocks noChangeArrowheads="1"/>
                </p:cNvSpPr>
                <p:nvPr/>
              </p:nvSpPr>
              <p:spPr bwMode="auto">
                <a:xfrm>
                  <a:off x="2160" y="134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56" name="Oval 16"/>
                <p:cNvSpPr>
                  <a:spLocks noChangeArrowheads="1"/>
                </p:cNvSpPr>
                <p:nvPr/>
              </p:nvSpPr>
              <p:spPr bwMode="auto">
                <a:xfrm>
                  <a:off x="2400" y="235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57" name="Oval 17"/>
                <p:cNvSpPr>
                  <a:spLocks noChangeArrowheads="1"/>
                </p:cNvSpPr>
                <p:nvPr/>
              </p:nvSpPr>
              <p:spPr bwMode="auto">
                <a:xfrm>
                  <a:off x="2256" y="230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58" name="Oval 18"/>
                <p:cNvSpPr>
                  <a:spLocks noChangeArrowheads="1"/>
                </p:cNvSpPr>
                <p:nvPr/>
              </p:nvSpPr>
              <p:spPr bwMode="auto">
                <a:xfrm>
                  <a:off x="2544" y="230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59" name="Oval 19"/>
                <p:cNvSpPr>
                  <a:spLocks noChangeArrowheads="1"/>
                </p:cNvSpPr>
                <p:nvPr/>
              </p:nvSpPr>
              <p:spPr bwMode="auto">
                <a:xfrm>
                  <a:off x="2592" y="201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0" name="Oval 20"/>
                <p:cNvSpPr>
                  <a:spLocks noChangeArrowheads="1"/>
                </p:cNvSpPr>
                <p:nvPr/>
              </p:nvSpPr>
              <p:spPr bwMode="auto">
                <a:xfrm>
                  <a:off x="2400" y="115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1" name="Oval 21"/>
                <p:cNvSpPr>
                  <a:spLocks noChangeArrowheads="1"/>
                </p:cNvSpPr>
                <p:nvPr/>
              </p:nvSpPr>
              <p:spPr bwMode="auto">
                <a:xfrm>
                  <a:off x="2592" y="120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2" name="Oval 22"/>
                <p:cNvSpPr>
                  <a:spLocks noChangeArrowheads="1"/>
                </p:cNvSpPr>
                <p:nvPr/>
              </p:nvSpPr>
              <p:spPr bwMode="auto">
                <a:xfrm>
                  <a:off x="2544" y="105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" name="Oval 23"/>
                <p:cNvSpPr>
                  <a:spLocks noChangeArrowheads="1"/>
                </p:cNvSpPr>
                <p:nvPr/>
              </p:nvSpPr>
              <p:spPr bwMode="auto">
                <a:xfrm>
                  <a:off x="2400" y="158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4" name="Oval 24"/>
                <p:cNvSpPr>
                  <a:spLocks noChangeArrowheads="1"/>
                </p:cNvSpPr>
                <p:nvPr/>
              </p:nvSpPr>
              <p:spPr bwMode="auto">
                <a:xfrm>
                  <a:off x="2592" y="172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5" name="Oval 25"/>
                <p:cNvSpPr>
                  <a:spLocks noChangeArrowheads="1"/>
                </p:cNvSpPr>
                <p:nvPr/>
              </p:nvSpPr>
              <p:spPr bwMode="auto">
                <a:xfrm>
                  <a:off x="2544" y="158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6" name="Oval 26"/>
                <p:cNvSpPr>
                  <a:spLocks noChangeArrowheads="1"/>
                </p:cNvSpPr>
                <p:nvPr/>
              </p:nvSpPr>
              <p:spPr bwMode="auto">
                <a:xfrm>
                  <a:off x="2448" y="144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7" name="Oval 27"/>
                <p:cNvSpPr>
                  <a:spLocks noChangeArrowheads="1"/>
                </p:cNvSpPr>
                <p:nvPr/>
              </p:nvSpPr>
              <p:spPr bwMode="auto">
                <a:xfrm>
                  <a:off x="2592" y="139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8" name="Oval 28"/>
                <p:cNvSpPr>
                  <a:spLocks noChangeArrowheads="1"/>
                </p:cNvSpPr>
                <p:nvPr/>
              </p:nvSpPr>
              <p:spPr bwMode="auto">
                <a:xfrm>
                  <a:off x="2448" y="129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9" name="Oval 29"/>
                <p:cNvSpPr>
                  <a:spLocks noChangeArrowheads="1"/>
                </p:cNvSpPr>
                <p:nvPr/>
              </p:nvSpPr>
              <p:spPr bwMode="auto">
                <a:xfrm>
                  <a:off x="2304" y="129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70" name="Oval 30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71" name="Oval 31"/>
                <p:cNvSpPr>
                  <a:spLocks noChangeArrowheads="1"/>
                </p:cNvSpPr>
                <p:nvPr/>
              </p:nvSpPr>
              <p:spPr bwMode="auto">
                <a:xfrm>
                  <a:off x="2256" y="100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72" name="Oval 32"/>
                <p:cNvSpPr>
                  <a:spLocks noChangeArrowheads="1"/>
                </p:cNvSpPr>
                <p:nvPr/>
              </p:nvSpPr>
              <p:spPr bwMode="auto">
                <a:xfrm>
                  <a:off x="2304" y="86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73" name="Oval 33"/>
                <p:cNvSpPr>
                  <a:spLocks noChangeArrowheads="1"/>
                </p:cNvSpPr>
                <p:nvPr/>
              </p:nvSpPr>
              <p:spPr bwMode="auto">
                <a:xfrm>
                  <a:off x="1248" y="187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74" name="Oval 34"/>
                <p:cNvSpPr>
                  <a:spLocks noChangeArrowheads="1"/>
                </p:cNvSpPr>
                <p:nvPr/>
              </p:nvSpPr>
              <p:spPr bwMode="auto">
                <a:xfrm>
                  <a:off x="1824" y="120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75" name="Oval 35"/>
                <p:cNvSpPr>
                  <a:spLocks noChangeArrowheads="1"/>
                </p:cNvSpPr>
                <p:nvPr/>
              </p:nvSpPr>
              <p:spPr bwMode="auto">
                <a:xfrm>
                  <a:off x="1968" y="120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76" name="Oval 36"/>
                <p:cNvSpPr>
                  <a:spLocks noChangeArrowheads="1"/>
                </p:cNvSpPr>
                <p:nvPr/>
              </p:nvSpPr>
              <p:spPr bwMode="auto">
                <a:xfrm>
                  <a:off x="2304" y="144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77" name="Oval 37"/>
                <p:cNvSpPr>
                  <a:spLocks noChangeArrowheads="1"/>
                </p:cNvSpPr>
                <p:nvPr/>
              </p:nvSpPr>
              <p:spPr bwMode="auto">
                <a:xfrm>
                  <a:off x="1680" y="105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78" name="Oval 38"/>
                <p:cNvSpPr>
                  <a:spLocks noChangeArrowheads="1"/>
                </p:cNvSpPr>
                <p:nvPr/>
              </p:nvSpPr>
              <p:spPr bwMode="auto">
                <a:xfrm>
                  <a:off x="1824" y="100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79" name="Oval 39"/>
                <p:cNvSpPr>
                  <a:spLocks noChangeArrowheads="1"/>
                </p:cNvSpPr>
                <p:nvPr/>
              </p:nvSpPr>
              <p:spPr bwMode="auto">
                <a:xfrm>
                  <a:off x="1440" y="100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80" name="Oval 40"/>
                <p:cNvSpPr>
                  <a:spLocks noChangeArrowheads="1"/>
                </p:cNvSpPr>
                <p:nvPr/>
              </p:nvSpPr>
              <p:spPr bwMode="auto">
                <a:xfrm>
                  <a:off x="1440" y="86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81" name="Oval 41"/>
                <p:cNvSpPr>
                  <a:spLocks noChangeArrowheads="1"/>
                </p:cNvSpPr>
                <p:nvPr/>
              </p:nvSpPr>
              <p:spPr bwMode="auto">
                <a:xfrm>
                  <a:off x="1584" y="96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82" name="Oval 42"/>
                <p:cNvSpPr>
                  <a:spLocks noChangeArrowheads="1"/>
                </p:cNvSpPr>
                <p:nvPr/>
              </p:nvSpPr>
              <p:spPr bwMode="auto">
                <a:xfrm>
                  <a:off x="1728" y="86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83" name="Oval 43"/>
                <p:cNvSpPr>
                  <a:spLocks noChangeArrowheads="1"/>
                </p:cNvSpPr>
                <p:nvPr/>
              </p:nvSpPr>
              <p:spPr bwMode="auto">
                <a:xfrm>
                  <a:off x="2112" y="120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84" name="Oval 44"/>
                <p:cNvSpPr>
                  <a:spLocks noChangeArrowheads="1"/>
                </p:cNvSpPr>
                <p:nvPr/>
              </p:nvSpPr>
              <p:spPr bwMode="auto">
                <a:xfrm>
                  <a:off x="1968" y="105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85" name="Oval 45"/>
                <p:cNvSpPr>
                  <a:spLocks noChangeArrowheads="1"/>
                </p:cNvSpPr>
                <p:nvPr/>
              </p:nvSpPr>
              <p:spPr bwMode="auto">
                <a:xfrm>
                  <a:off x="2112" y="105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86" name="Oval 46"/>
                <p:cNvSpPr>
                  <a:spLocks noChangeArrowheads="1"/>
                </p:cNvSpPr>
                <p:nvPr/>
              </p:nvSpPr>
              <p:spPr bwMode="auto">
                <a:xfrm>
                  <a:off x="1920" y="91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87" name="Oval 47"/>
                <p:cNvSpPr>
                  <a:spLocks noChangeArrowheads="1"/>
                </p:cNvSpPr>
                <p:nvPr/>
              </p:nvSpPr>
              <p:spPr bwMode="auto">
                <a:xfrm>
                  <a:off x="2112" y="91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88" name="Oval 48"/>
                <p:cNvSpPr>
                  <a:spLocks noChangeArrowheads="1"/>
                </p:cNvSpPr>
                <p:nvPr/>
              </p:nvSpPr>
              <p:spPr bwMode="auto">
                <a:xfrm>
                  <a:off x="432" y="110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89" name="Oval 49"/>
                <p:cNvSpPr>
                  <a:spLocks noChangeArrowheads="1"/>
                </p:cNvSpPr>
                <p:nvPr/>
              </p:nvSpPr>
              <p:spPr bwMode="auto">
                <a:xfrm>
                  <a:off x="1968" y="220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90" name="Oval 50"/>
                <p:cNvSpPr>
                  <a:spLocks noChangeArrowheads="1"/>
                </p:cNvSpPr>
                <p:nvPr/>
              </p:nvSpPr>
              <p:spPr bwMode="auto">
                <a:xfrm>
                  <a:off x="1152" y="220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91" name="Oval 51"/>
                <p:cNvSpPr>
                  <a:spLocks noChangeArrowheads="1"/>
                </p:cNvSpPr>
                <p:nvPr/>
              </p:nvSpPr>
              <p:spPr bwMode="auto">
                <a:xfrm>
                  <a:off x="960" y="235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92" name="Oval 52"/>
                <p:cNvSpPr>
                  <a:spLocks noChangeArrowheads="1"/>
                </p:cNvSpPr>
                <p:nvPr/>
              </p:nvSpPr>
              <p:spPr bwMode="auto">
                <a:xfrm>
                  <a:off x="1104" y="235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93" name="Oval 53"/>
                <p:cNvSpPr>
                  <a:spLocks noChangeArrowheads="1"/>
                </p:cNvSpPr>
                <p:nvPr/>
              </p:nvSpPr>
              <p:spPr bwMode="auto">
                <a:xfrm>
                  <a:off x="1248" y="235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94" name="Oval 54"/>
                <p:cNvSpPr>
                  <a:spLocks noChangeArrowheads="1"/>
                </p:cNvSpPr>
                <p:nvPr/>
              </p:nvSpPr>
              <p:spPr bwMode="auto">
                <a:xfrm>
                  <a:off x="1392" y="235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95" name="Oval 55"/>
                <p:cNvSpPr>
                  <a:spLocks noChangeArrowheads="1"/>
                </p:cNvSpPr>
                <p:nvPr/>
              </p:nvSpPr>
              <p:spPr bwMode="auto">
                <a:xfrm>
                  <a:off x="1536" y="235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96" name="Oval 56"/>
                <p:cNvSpPr>
                  <a:spLocks noChangeArrowheads="1"/>
                </p:cNvSpPr>
                <p:nvPr/>
              </p:nvSpPr>
              <p:spPr bwMode="auto">
                <a:xfrm>
                  <a:off x="1680" y="235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97" name="Oval 57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98" name="Oval 58"/>
                <p:cNvSpPr>
                  <a:spLocks noChangeArrowheads="1"/>
                </p:cNvSpPr>
                <p:nvPr/>
              </p:nvSpPr>
              <p:spPr bwMode="auto">
                <a:xfrm>
                  <a:off x="1968" y="235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99" name="Oval 59"/>
                <p:cNvSpPr>
                  <a:spLocks noChangeArrowheads="1"/>
                </p:cNvSpPr>
                <p:nvPr/>
              </p:nvSpPr>
              <p:spPr bwMode="auto">
                <a:xfrm>
                  <a:off x="2112" y="220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00" name="Oval 60"/>
                <p:cNvSpPr>
                  <a:spLocks noChangeArrowheads="1"/>
                </p:cNvSpPr>
                <p:nvPr/>
              </p:nvSpPr>
              <p:spPr bwMode="auto">
                <a:xfrm>
                  <a:off x="2112" y="235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01" name="Oval 61"/>
                <p:cNvSpPr>
                  <a:spLocks noChangeArrowheads="1"/>
                </p:cNvSpPr>
                <p:nvPr/>
              </p:nvSpPr>
              <p:spPr bwMode="auto">
                <a:xfrm>
                  <a:off x="1152" y="86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02" name="Oval 62"/>
                <p:cNvSpPr>
                  <a:spLocks noChangeArrowheads="1"/>
                </p:cNvSpPr>
                <p:nvPr/>
              </p:nvSpPr>
              <p:spPr bwMode="auto">
                <a:xfrm>
                  <a:off x="1296" y="91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03" name="Oval 63"/>
                <p:cNvSpPr>
                  <a:spLocks noChangeArrowheads="1"/>
                </p:cNvSpPr>
                <p:nvPr/>
              </p:nvSpPr>
              <p:spPr bwMode="auto">
                <a:xfrm>
                  <a:off x="624" y="110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04" name="Oval 64"/>
                <p:cNvSpPr>
                  <a:spLocks noChangeArrowheads="1"/>
                </p:cNvSpPr>
                <p:nvPr/>
              </p:nvSpPr>
              <p:spPr bwMode="auto">
                <a:xfrm>
                  <a:off x="528" y="100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05" name="Oval 65"/>
                <p:cNvSpPr>
                  <a:spLocks noChangeArrowheads="1"/>
                </p:cNvSpPr>
                <p:nvPr/>
              </p:nvSpPr>
              <p:spPr bwMode="auto">
                <a:xfrm>
                  <a:off x="720" y="100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06" name="Oval 66"/>
                <p:cNvSpPr>
                  <a:spLocks noChangeArrowheads="1"/>
                </p:cNvSpPr>
                <p:nvPr/>
              </p:nvSpPr>
              <p:spPr bwMode="auto">
                <a:xfrm>
                  <a:off x="384" y="96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07" name="Oval 67"/>
                <p:cNvSpPr>
                  <a:spLocks noChangeArrowheads="1"/>
                </p:cNvSpPr>
                <p:nvPr/>
              </p:nvSpPr>
              <p:spPr bwMode="auto">
                <a:xfrm>
                  <a:off x="528" y="86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08" name="Oval 68"/>
                <p:cNvSpPr>
                  <a:spLocks noChangeArrowheads="1"/>
                </p:cNvSpPr>
                <p:nvPr/>
              </p:nvSpPr>
              <p:spPr bwMode="auto">
                <a:xfrm>
                  <a:off x="672" y="86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09" name="Oval 69"/>
                <p:cNvSpPr>
                  <a:spLocks noChangeArrowheads="1"/>
                </p:cNvSpPr>
                <p:nvPr/>
              </p:nvSpPr>
              <p:spPr bwMode="auto">
                <a:xfrm>
                  <a:off x="1584" y="216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0" name="Oval 70"/>
                <p:cNvSpPr>
                  <a:spLocks noChangeArrowheads="1"/>
                </p:cNvSpPr>
                <p:nvPr/>
              </p:nvSpPr>
              <p:spPr bwMode="auto">
                <a:xfrm>
                  <a:off x="816" y="86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1" name="Oval 71"/>
                <p:cNvSpPr>
                  <a:spLocks noChangeArrowheads="1"/>
                </p:cNvSpPr>
                <p:nvPr/>
              </p:nvSpPr>
              <p:spPr bwMode="auto">
                <a:xfrm>
                  <a:off x="960" y="91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2" name="Oval 72"/>
                <p:cNvSpPr>
                  <a:spLocks noChangeArrowheads="1"/>
                </p:cNvSpPr>
                <p:nvPr/>
              </p:nvSpPr>
              <p:spPr bwMode="auto">
                <a:xfrm>
                  <a:off x="2016" y="134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3" name="Oval 73"/>
                <p:cNvSpPr>
                  <a:spLocks noChangeArrowheads="1"/>
                </p:cNvSpPr>
                <p:nvPr/>
              </p:nvSpPr>
              <p:spPr bwMode="auto">
                <a:xfrm>
                  <a:off x="1440" y="115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4" name="Oval 74"/>
                <p:cNvSpPr>
                  <a:spLocks noChangeArrowheads="1"/>
                </p:cNvSpPr>
                <p:nvPr/>
              </p:nvSpPr>
              <p:spPr bwMode="auto">
                <a:xfrm>
                  <a:off x="1680" y="120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5" name="Oval 75"/>
                <p:cNvSpPr>
                  <a:spLocks noChangeArrowheads="1"/>
                </p:cNvSpPr>
                <p:nvPr/>
              </p:nvSpPr>
              <p:spPr bwMode="auto">
                <a:xfrm>
                  <a:off x="1104" y="100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6" name="Oval 76"/>
                <p:cNvSpPr>
                  <a:spLocks noChangeArrowheads="1"/>
                </p:cNvSpPr>
                <p:nvPr/>
              </p:nvSpPr>
              <p:spPr bwMode="auto">
                <a:xfrm>
                  <a:off x="1296" y="105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7" name="Oval 77"/>
                <p:cNvSpPr>
                  <a:spLocks noChangeArrowheads="1"/>
                </p:cNvSpPr>
                <p:nvPr/>
              </p:nvSpPr>
              <p:spPr bwMode="auto">
                <a:xfrm>
                  <a:off x="2592" y="187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8" name="Oval 78"/>
                <p:cNvSpPr>
                  <a:spLocks noChangeArrowheads="1"/>
                </p:cNvSpPr>
                <p:nvPr/>
              </p:nvSpPr>
              <p:spPr bwMode="auto">
                <a:xfrm>
                  <a:off x="2304" y="201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9" name="Oval 79"/>
                <p:cNvSpPr>
                  <a:spLocks noChangeArrowheads="1"/>
                </p:cNvSpPr>
                <p:nvPr/>
              </p:nvSpPr>
              <p:spPr bwMode="auto">
                <a:xfrm>
                  <a:off x="2160" y="201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20" name="Oval 80"/>
                <p:cNvSpPr>
                  <a:spLocks noChangeArrowheads="1"/>
                </p:cNvSpPr>
                <p:nvPr/>
              </p:nvSpPr>
              <p:spPr bwMode="auto">
                <a:xfrm>
                  <a:off x="2016" y="206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21" name="Oval 81"/>
                <p:cNvSpPr>
                  <a:spLocks noChangeArrowheads="1"/>
                </p:cNvSpPr>
                <p:nvPr/>
              </p:nvSpPr>
              <p:spPr bwMode="auto">
                <a:xfrm>
                  <a:off x="1728" y="206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22" name="Oval 82"/>
                <p:cNvSpPr>
                  <a:spLocks noChangeArrowheads="1"/>
                </p:cNvSpPr>
                <p:nvPr/>
              </p:nvSpPr>
              <p:spPr bwMode="auto">
                <a:xfrm>
                  <a:off x="1440" y="220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23" name="Oval 83"/>
                <p:cNvSpPr>
                  <a:spLocks noChangeArrowheads="1"/>
                </p:cNvSpPr>
                <p:nvPr/>
              </p:nvSpPr>
              <p:spPr bwMode="auto">
                <a:xfrm>
                  <a:off x="1872" y="208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24" name="Oval 84"/>
                <p:cNvSpPr>
                  <a:spLocks noChangeArrowheads="1"/>
                </p:cNvSpPr>
                <p:nvPr/>
              </p:nvSpPr>
              <p:spPr bwMode="auto">
                <a:xfrm>
                  <a:off x="1728" y="220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25" name="Oval 85"/>
                <p:cNvSpPr>
                  <a:spLocks noChangeArrowheads="1"/>
                </p:cNvSpPr>
                <p:nvPr/>
              </p:nvSpPr>
              <p:spPr bwMode="auto">
                <a:xfrm>
                  <a:off x="1008" y="220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26" name="Oval 86"/>
                <p:cNvSpPr>
                  <a:spLocks noChangeArrowheads="1"/>
                </p:cNvSpPr>
                <p:nvPr/>
              </p:nvSpPr>
              <p:spPr bwMode="auto">
                <a:xfrm>
                  <a:off x="528" y="134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27" name="Oval 87"/>
                <p:cNvSpPr>
                  <a:spLocks noChangeArrowheads="1"/>
                </p:cNvSpPr>
                <p:nvPr/>
              </p:nvSpPr>
              <p:spPr bwMode="auto">
                <a:xfrm>
                  <a:off x="384" y="139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28" name="Oval 88"/>
                <p:cNvSpPr>
                  <a:spLocks noChangeArrowheads="1"/>
                </p:cNvSpPr>
                <p:nvPr/>
              </p:nvSpPr>
              <p:spPr bwMode="auto">
                <a:xfrm>
                  <a:off x="384" y="124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29" name="Oval 89"/>
                <p:cNvSpPr>
                  <a:spLocks noChangeArrowheads="1"/>
                </p:cNvSpPr>
                <p:nvPr/>
              </p:nvSpPr>
              <p:spPr bwMode="auto">
                <a:xfrm>
                  <a:off x="528" y="120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30" name="Oval 90"/>
                <p:cNvSpPr>
                  <a:spLocks noChangeArrowheads="1"/>
                </p:cNvSpPr>
                <p:nvPr/>
              </p:nvSpPr>
              <p:spPr bwMode="auto">
                <a:xfrm>
                  <a:off x="1968" y="192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31" name="Oval 91"/>
                <p:cNvSpPr>
                  <a:spLocks noChangeArrowheads="1"/>
                </p:cNvSpPr>
                <p:nvPr/>
              </p:nvSpPr>
              <p:spPr bwMode="auto">
                <a:xfrm>
                  <a:off x="2112" y="187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32" name="Oval 92"/>
                <p:cNvSpPr>
                  <a:spLocks noChangeArrowheads="1"/>
                </p:cNvSpPr>
                <p:nvPr/>
              </p:nvSpPr>
              <p:spPr bwMode="auto">
                <a:xfrm>
                  <a:off x="2304" y="172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33" name="Oval 93"/>
                <p:cNvSpPr>
                  <a:spLocks noChangeArrowheads="1"/>
                </p:cNvSpPr>
                <p:nvPr/>
              </p:nvSpPr>
              <p:spPr bwMode="auto">
                <a:xfrm>
                  <a:off x="2448" y="192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34" name="Oval 94"/>
                <p:cNvSpPr>
                  <a:spLocks noChangeArrowheads="1"/>
                </p:cNvSpPr>
                <p:nvPr/>
              </p:nvSpPr>
              <p:spPr bwMode="auto">
                <a:xfrm>
                  <a:off x="2448" y="172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35" name="Oval 95"/>
                <p:cNvSpPr>
                  <a:spLocks noChangeArrowheads="1"/>
                </p:cNvSpPr>
                <p:nvPr/>
              </p:nvSpPr>
              <p:spPr bwMode="auto">
                <a:xfrm>
                  <a:off x="2256" y="187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36" name="Oval 96"/>
                <p:cNvSpPr>
                  <a:spLocks noChangeArrowheads="1"/>
                </p:cNvSpPr>
                <p:nvPr/>
              </p:nvSpPr>
              <p:spPr bwMode="auto">
                <a:xfrm>
                  <a:off x="1872" y="134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37" name="Oval 97"/>
                <p:cNvSpPr>
                  <a:spLocks noChangeArrowheads="1"/>
                </p:cNvSpPr>
                <p:nvPr/>
              </p:nvSpPr>
              <p:spPr bwMode="auto">
                <a:xfrm>
                  <a:off x="1728" y="134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38" name="Oval 98"/>
                <p:cNvSpPr>
                  <a:spLocks noChangeArrowheads="1"/>
                </p:cNvSpPr>
                <p:nvPr/>
              </p:nvSpPr>
              <p:spPr bwMode="auto">
                <a:xfrm>
                  <a:off x="1824" y="192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39" name="Oval 99"/>
                <p:cNvSpPr>
                  <a:spLocks noChangeArrowheads="1"/>
                </p:cNvSpPr>
                <p:nvPr/>
              </p:nvSpPr>
              <p:spPr bwMode="auto">
                <a:xfrm>
                  <a:off x="768" y="115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40" name="Oval 100"/>
                <p:cNvSpPr>
                  <a:spLocks noChangeArrowheads="1"/>
                </p:cNvSpPr>
                <p:nvPr/>
              </p:nvSpPr>
              <p:spPr bwMode="auto">
                <a:xfrm>
                  <a:off x="1296" y="120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41" name="Oval 101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42" name="Oval 102"/>
                <p:cNvSpPr>
                  <a:spLocks noChangeArrowheads="1"/>
                </p:cNvSpPr>
                <p:nvPr/>
              </p:nvSpPr>
              <p:spPr bwMode="auto">
                <a:xfrm>
                  <a:off x="1008" y="115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43" name="Oval 103"/>
                <p:cNvSpPr>
                  <a:spLocks noChangeArrowheads="1"/>
                </p:cNvSpPr>
                <p:nvPr/>
              </p:nvSpPr>
              <p:spPr bwMode="auto">
                <a:xfrm>
                  <a:off x="864" y="105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44" name="Oval 104"/>
                <p:cNvSpPr>
                  <a:spLocks noChangeArrowheads="1"/>
                </p:cNvSpPr>
                <p:nvPr/>
              </p:nvSpPr>
              <p:spPr bwMode="auto">
                <a:xfrm>
                  <a:off x="384" y="158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45" name="Oval 105"/>
                <p:cNvSpPr>
                  <a:spLocks noChangeArrowheads="1"/>
                </p:cNvSpPr>
                <p:nvPr/>
              </p:nvSpPr>
              <p:spPr bwMode="auto">
                <a:xfrm>
                  <a:off x="480" y="148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46" name="Oval 106"/>
                <p:cNvSpPr>
                  <a:spLocks noChangeArrowheads="1"/>
                </p:cNvSpPr>
                <p:nvPr/>
              </p:nvSpPr>
              <p:spPr bwMode="auto">
                <a:xfrm>
                  <a:off x="2160" y="148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47" name="Oval 107"/>
                <p:cNvSpPr>
                  <a:spLocks noChangeArrowheads="1"/>
                </p:cNvSpPr>
                <p:nvPr/>
              </p:nvSpPr>
              <p:spPr bwMode="auto">
                <a:xfrm>
                  <a:off x="2160" y="163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48" name="Oval 108"/>
                <p:cNvSpPr>
                  <a:spLocks noChangeArrowheads="1"/>
                </p:cNvSpPr>
                <p:nvPr/>
              </p:nvSpPr>
              <p:spPr bwMode="auto">
                <a:xfrm>
                  <a:off x="1968" y="163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49" name="Oval 109"/>
                <p:cNvSpPr>
                  <a:spLocks noChangeArrowheads="1"/>
                </p:cNvSpPr>
                <p:nvPr/>
              </p:nvSpPr>
              <p:spPr bwMode="auto">
                <a:xfrm>
                  <a:off x="1824" y="177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50" name="Oval 110"/>
                <p:cNvSpPr>
                  <a:spLocks noChangeArrowheads="1"/>
                </p:cNvSpPr>
                <p:nvPr/>
              </p:nvSpPr>
              <p:spPr bwMode="auto">
                <a:xfrm>
                  <a:off x="1680" y="192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51" name="Oval 111"/>
                <p:cNvSpPr>
                  <a:spLocks noChangeArrowheads="1"/>
                </p:cNvSpPr>
                <p:nvPr/>
              </p:nvSpPr>
              <p:spPr bwMode="auto">
                <a:xfrm>
                  <a:off x="1536" y="196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52" name="Oval 112"/>
                <p:cNvSpPr>
                  <a:spLocks noChangeArrowheads="1"/>
                </p:cNvSpPr>
                <p:nvPr/>
              </p:nvSpPr>
              <p:spPr bwMode="auto">
                <a:xfrm>
                  <a:off x="816" y="235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53" name="Oval 113"/>
                <p:cNvSpPr>
                  <a:spLocks noChangeArrowheads="1"/>
                </p:cNvSpPr>
                <p:nvPr/>
              </p:nvSpPr>
              <p:spPr bwMode="auto">
                <a:xfrm>
                  <a:off x="2064" y="172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54" name="Oval 114"/>
                <p:cNvSpPr>
                  <a:spLocks noChangeArrowheads="1"/>
                </p:cNvSpPr>
                <p:nvPr/>
              </p:nvSpPr>
              <p:spPr bwMode="auto">
                <a:xfrm>
                  <a:off x="1824" y="163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55" name="Oval 115"/>
                <p:cNvSpPr>
                  <a:spLocks noChangeArrowheads="1"/>
                </p:cNvSpPr>
                <p:nvPr/>
              </p:nvSpPr>
              <p:spPr bwMode="auto">
                <a:xfrm>
                  <a:off x="2016" y="148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56" name="Oval 116"/>
                <p:cNvSpPr>
                  <a:spLocks noChangeArrowheads="1"/>
                </p:cNvSpPr>
                <p:nvPr/>
              </p:nvSpPr>
              <p:spPr bwMode="auto">
                <a:xfrm>
                  <a:off x="1392" y="129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57" name="Oval 117"/>
                <p:cNvSpPr>
                  <a:spLocks noChangeArrowheads="1"/>
                </p:cNvSpPr>
                <p:nvPr/>
              </p:nvSpPr>
              <p:spPr bwMode="auto">
                <a:xfrm>
                  <a:off x="912" y="124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58" name="Oval 118"/>
                <p:cNvSpPr>
                  <a:spLocks noChangeArrowheads="1"/>
                </p:cNvSpPr>
                <p:nvPr/>
              </p:nvSpPr>
              <p:spPr bwMode="auto">
                <a:xfrm>
                  <a:off x="672" y="129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59" name="Oval 119"/>
                <p:cNvSpPr>
                  <a:spLocks noChangeArrowheads="1"/>
                </p:cNvSpPr>
                <p:nvPr/>
              </p:nvSpPr>
              <p:spPr bwMode="auto">
                <a:xfrm>
                  <a:off x="528" y="163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60" name="Oval 120"/>
                <p:cNvSpPr>
                  <a:spLocks noChangeArrowheads="1"/>
                </p:cNvSpPr>
                <p:nvPr/>
              </p:nvSpPr>
              <p:spPr bwMode="auto">
                <a:xfrm>
                  <a:off x="1872" y="148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61" name="Oval 121"/>
                <p:cNvSpPr>
                  <a:spLocks noChangeArrowheads="1"/>
                </p:cNvSpPr>
                <p:nvPr/>
              </p:nvSpPr>
              <p:spPr bwMode="auto">
                <a:xfrm>
                  <a:off x="1680" y="177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62" name="Oval 122"/>
                <p:cNvSpPr>
                  <a:spLocks noChangeArrowheads="1"/>
                </p:cNvSpPr>
                <p:nvPr/>
              </p:nvSpPr>
              <p:spPr bwMode="auto">
                <a:xfrm>
                  <a:off x="1536" y="182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63" name="Oval 123"/>
                <p:cNvSpPr>
                  <a:spLocks noChangeArrowheads="1"/>
                </p:cNvSpPr>
                <p:nvPr/>
              </p:nvSpPr>
              <p:spPr bwMode="auto">
                <a:xfrm>
                  <a:off x="1392" y="187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64" name="Oval 124"/>
                <p:cNvSpPr>
                  <a:spLocks noChangeArrowheads="1"/>
                </p:cNvSpPr>
                <p:nvPr/>
              </p:nvSpPr>
              <p:spPr bwMode="auto">
                <a:xfrm>
                  <a:off x="1296" y="220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65" name="Oval 125"/>
                <p:cNvSpPr>
                  <a:spLocks noChangeArrowheads="1"/>
                </p:cNvSpPr>
                <p:nvPr/>
              </p:nvSpPr>
              <p:spPr bwMode="auto">
                <a:xfrm>
                  <a:off x="960" y="206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66" name="Oval 126"/>
                <p:cNvSpPr>
                  <a:spLocks noChangeArrowheads="1"/>
                </p:cNvSpPr>
                <p:nvPr/>
              </p:nvSpPr>
              <p:spPr bwMode="auto">
                <a:xfrm>
                  <a:off x="864" y="220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67" name="Oval 128"/>
                <p:cNvSpPr>
                  <a:spLocks noChangeArrowheads="1"/>
                </p:cNvSpPr>
                <p:nvPr/>
              </p:nvSpPr>
              <p:spPr bwMode="auto">
                <a:xfrm>
                  <a:off x="1680" y="148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68" name="Oval 129"/>
                <p:cNvSpPr>
                  <a:spLocks noChangeArrowheads="1"/>
                </p:cNvSpPr>
                <p:nvPr/>
              </p:nvSpPr>
              <p:spPr bwMode="auto">
                <a:xfrm>
                  <a:off x="1680" y="163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69" name="Oval 130"/>
                <p:cNvSpPr>
                  <a:spLocks noChangeArrowheads="1"/>
                </p:cNvSpPr>
                <p:nvPr/>
              </p:nvSpPr>
              <p:spPr bwMode="auto">
                <a:xfrm>
                  <a:off x="1104" y="206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70" name="Oval 131"/>
                <p:cNvSpPr>
                  <a:spLocks noChangeArrowheads="1"/>
                </p:cNvSpPr>
                <p:nvPr/>
              </p:nvSpPr>
              <p:spPr bwMode="auto">
                <a:xfrm>
                  <a:off x="432" y="235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71" name="Oval 132"/>
                <p:cNvSpPr>
                  <a:spLocks noChangeArrowheads="1"/>
                </p:cNvSpPr>
                <p:nvPr/>
              </p:nvSpPr>
              <p:spPr bwMode="auto">
                <a:xfrm>
                  <a:off x="576" y="230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72" name="Oval 133"/>
                <p:cNvSpPr>
                  <a:spLocks noChangeArrowheads="1"/>
                </p:cNvSpPr>
                <p:nvPr/>
              </p:nvSpPr>
              <p:spPr bwMode="auto">
                <a:xfrm>
                  <a:off x="720" y="225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73" name="Oval 134"/>
                <p:cNvSpPr>
                  <a:spLocks noChangeArrowheads="1"/>
                </p:cNvSpPr>
                <p:nvPr/>
              </p:nvSpPr>
              <p:spPr bwMode="auto">
                <a:xfrm>
                  <a:off x="1200" y="148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74" name="Oval 135"/>
                <p:cNvSpPr>
                  <a:spLocks noChangeArrowheads="1"/>
                </p:cNvSpPr>
                <p:nvPr/>
              </p:nvSpPr>
              <p:spPr bwMode="auto">
                <a:xfrm>
                  <a:off x="1056" y="129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75" name="Oval 136"/>
                <p:cNvSpPr>
                  <a:spLocks noChangeArrowheads="1"/>
                </p:cNvSpPr>
                <p:nvPr/>
              </p:nvSpPr>
              <p:spPr bwMode="auto">
                <a:xfrm>
                  <a:off x="1200" y="134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76" name="Oval 137"/>
                <p:cNvSpPr>
                  <a:spLocks noChangeArrowheads="1"/>
                </p:cNvSpPr>
                <p:nvPr/>
              </p:nvSpPr>
              <p:spPr bwMode="auto">
                <a:xfrm>
                  <a:off x="1344" y="158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77" name="Oval 138"/>
                <p:cNvSpPr>
                  <a:spLocks noChangeArrowheads="1"/>
                </p:cNvSpPr>
                <p:nvPr/>
              </p:nvSpPr>
              <p:spPr bwMode="auto">
                <a:xfrm>
                  <a:off x="1392" y="172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78" name="Oval 139"/>
                <p:cNvSpPr>
                  <a:spLocks noChangeArrowheads="1"/>
                </p:cNvSpPr>
                <p:nvPr/>
              </p:nvSpPr>
              <p:spPr bwMode="auto">
                <a:xfrm>
                  <a:off x="1344" y="144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79" name="Oval 140"/>
                <p:cNvSpPr>
                  <a:spLocks noChangeArrowheads="1"/>
                </p:cNvSpPr>
                <p:nvPr/>
              </p:nvSpPr>
              <p:spPr bwMode="auto">
                <a:xfrm>
                  <a:off x="1488" y="153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80" name="Oval 141"/>
                <p:cNvSpPr>
                  <a:spLocks noChangeArrowheads="1"/>
                </p:cNvSpPr>
                <p:nvPr/>
              </p:nvSpPr>
              <p:spPr bwMode="auto">
                <a:xfrm>
                  <a:off x="1536" y="168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81" name="Oval 142"/>
                <p:cNvSpPr>
                  <a:spLocks noChangeArrowheads="1"/>
                </p:cNvSpPr>
                <p:nvPr/>
              </p:nvSpPr>
              <p:spPr bwMode="auto">
                <a:xfrm>
                  <a:off x="1104" y="163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82" name="Oval 143"/>
                <p:cNvSpPr>
                  <a:spLocks noChangeArrowheads="1"/>
                </p:cNvSpPr>
                <p:nvPr/>
              </p:nvSpPr>
              <p:spPr bwMode="auto">
                <a:xfrm>
                  <a:off x="1248" y="172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83" name="Oval 144"/>
                <p:cNvSpPr>
                  <a:spLocks noChangeArrowheads="1"/>
                </p:cNvSpPr>
                <p:nvPr/>
              </p:nvSpPr>
              <p:spPr bwMode="auto">
                <a:xfrm>
                  <a:off x="1104" y="177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84" name="Oval 145"/>
                <p:cNvSpPr>
                  <a:spLocks noChangeArrowheads="1"/>
                </p:cNvSpPr>
                <p:nvPr/>
              </p:nvSpPr>
              <p:spPr bwMode="auto">
                <a:xfrm>
                  <a:off x="1056" y="192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85" name="Oval 146"/>
                <p:cNvSpPr>
                  <a:spLocks noChangeArrowheads="1"/>
                </p:cNvSpPr>
                <p:nvPr/>
              </p:nvSpPr>
              <p:spPr bwMode="auto">
                <a:xfrm>
                  <a:off x="816" y="206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86" name="Oval 147"/>
                <p:cNvSpPr>
                  <a:spLocks noChangeArrowheads="1"/>
                </p:cNvSpPr>
                <p:nvPr/>
              </p:nvSpPr>
              <p:spPr bwMode="auto">
                <a:xfrm>
                  <a:off x="672" y="208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87" name="Oval 148"/>
                <p:cNvSpPr>
                  <a:spLocks noChangeArrowheads="1"/>
                </p:cNvSpPr>
                <p:nvPr/>
              </p:nvSpPr>
              <p:spPr bwMode="auto">
                <a:xfrm>
                  <a:off x="528" y="216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88" name="Oval 149"/>
                <p:cNvSpPr>
                  <a:spLocks noChangeArrowheads="1"/>
                </p:cNvSpPr>
                <p:nvPr/>
              </p:nvSpPr>
              <p:spPr bwMode="auto">
                <a:xfrm>
                  <a:off x="384" y="220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89" name="Oval 150"/>
                <p:cNvSpPr>
                  <a:spLocks noChangeArrowheads="1"/>
                </p:cNvSpPr>
                <p:nvPr/>
              </p:nvSpPr>
              <p:spPr bwMode="auto">
                <a:xfrm>
                  <a:off x="960" y="168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90" name="Oval 151"/>
                <p:cNvSpPr>
                  <a:spLocks noChangeArrowheads="1"/>
                </p:cNvSpPr>
                <p:nvPr/>
              </p:nvSpPr>
              <p:spPr bwMode="auto">
                <a:xfrm>
                  <a:off x="912" y="153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91" name="Oval 152"/>
                <p:cNvSpPr>
                  <a:spLocks noChangeArrowheads="1"/>
                </p:cNvSpPr>
                <p:nvPr/>
              </p:nvSpPr>
              <p:spPr bwMode="auto">
                <a:xfrm>
                  <a:off x="768" y="153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92" name="Oval 153"/>
                <p:cNvSpPr>
                  <a:spLocks noChangeArrowheads="1"/>
                </p:cNvSpPr>
                <p:nvPr/>
              </p:nvSpPr>
              <p:spPr bwMode="auto">
                <a:xfrm>
                  <a:off x="624" y="148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93" name="Oval 154"/>
                <p:cNvSpPr>
                  <a:spLocks noChangeArrowheads="1"/>
                </p:cNvSpPr>
                <p:nvPr/>
              </p:nvSpPr>
              <p:spPr bwMode="auto">
                <a:xfrm>
                  <a:off x="768" y="139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94" name="Oval 155"/>
                <p:cNvSpPr>
                  <a:spLocks noChangeArrowheads="1"/>
                </p:cNvSpPr>
                <p:nvPr/>
              </p:nvSpPr>
              <p:spPr bwMode="auto">
                <a:xfrm>
                  <a:off x="912" y="139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95" name="Oval 156"/>
                <p:cNvSpPr>
                  <a:spLocks noChangeArrowheads="1"/>
                </p:cNvSpPr>
                <p:nvPr/>
              </p:nvSpPr>
              <p:spPr bwMode="auto">
                <a:xfrm>
                  <a:off x="1056" y="144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96" name="Oval 157"/>
                <p:cNvSpPr>
                  <a:spLocks noChangeArrowheads="1"/>
                </p:cNvSpPr>
                <p:nvPr/>
              </p:nvSpPr>
              <p:spPr bwMode="auto">
                <a:xfrm>
                  <a:off x="384" y="1728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97" name="Oval 158"/>
                <p:cNvSpPr>
                  <a:spLocks noChangeArrowheads="1"/>
                </p:cNvSpPr>
                <p:nvPr/>
              </p:nvSpPr>
              <p:spPr bwMode="auto">
                <a:xfrm>
                  <a:off x="720" y="182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98" name="Oval 159"/>
                <p:cNvSpPr>
                  <a:spLocks noChangeArrowheads="1"/>
                </p:cNvSpPr>
                <p:nvPr/>
              </p:nvSpPr>
              <p:spPr bwMode="auto">
                <a:xfrm>
                  <a:off x="816" y="192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99" name="Oval 160"/>
                <p:cNvSpPr>
                  <a:spLocks noChangeArrowheads="1"/>
                </p:cNvSpPr>
                <p:nvPr/>
              </p:nvSpPr>
              <p:spPr bwMode="auto">
                <a:xfrm>
                  <a:off x="672" y="168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200" name="Oval 161"/>
                <p:cNvSpPr>
                  <a:spLocks noChangeArrowheads="1"/>
                </p:cNvSpPr>
                <p:nvPr/>
              </p:nvSpPr>
              <p:spPr bwMode="auto">
                <a:xfrm>
                  <a:off x="816" y="168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201" name="Oval 162"/>
                <p:cNvSpPr>
                  <a:spLocks noChangeArrowheads="1"/>
                </p:cNvSpPr>
                <p:nvPr/>
              </p:nvSpPr>
              <p:spPr bwMode="auto">
                <a:xfrm>
                  <a:off x="912" y="182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202" name="Oval 163"/>
                <p:cNvSpPr>
                  <a:spLocks noChangeArrowheads="1"/>
                </p:cNvSpPr>
                <p:nvPr/>
              </p:nvSpPr>
              <p:spPr bwMode="auto">
                <a:xfrm>
                  <a:off x="624" y="192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203" name="Oval 164"/>
                <p:cNvSpPr>
                  <a:spLocks noChangeArrowheads="1"/>
                </p:cNvSpPr>
                <p:nvPr/>
              </p:nvSpPr>
              <p:spPr bwMode="auto">
                <a:xfrm>
                  <a:off x="384" y="187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204" name="Oval 165"/>
                <p:cNvSpPr>
                  <a:spLocks noChangeArrowheads="1"/>
                </p:cNvSpPr>
                <p:nvPr/>
              </p:nvSpPr>
              <p:spPr bwMode="auto">
                <a:xfrm>
                  <a:off x="384" y="201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205" name="Oval 166"/>
                <p:cNvSpPr>
                  <a:spLocks noChangeArrowheads="1"/>
                </p:cNvSpPr>
                <p:nvPr/>
              </p:nvSpPr>
              <p:spPr bwMode="auto">
                <a:xfrm>
                  <a:off x="528" y="201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206" name="Oval 167"/>
                <p:cNvSpPr>
                  <a:spLocks noChangeArrowheads="1"/>
                </p:cNvSpPr>
                <p:nvPr/>
              </p:nvSpPr>
              <p:spPr bwMode="auto">
                <a:xfrm>
                  <a:off x="528" y="177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207" name="Oval 168"/>
                <p:cNvSpPr>
                  <a:spLocks noChangeArrowheads="1"/>
                </p:cNvSpPr>
                <p:nvPr/>
              </p:nvSpPr>
              <p:spPr bwMode="auto">
                <a:xfrm>
                  <a:off x="1392" y="206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208" name="Oval 169"/>
                <p:cNvSpPr>
                  <a:spLocks noChangeArrowheads="1"/>
                </p:cNvSpPr>
                <p:nvPr/>
              </p:nvSpPr>
              <p:spPr bwMode="auto">
                <a:xfrm>
                  <a:off x="1248" y="201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6" name="Group 211"/>
            <p:cNvGrpSpPr>
              <a:grpSpLocks/>
            </p:cNvGrpSpPr>
            <p:nvPr/>
          </p:nvGrpSpPr>
          <p:grpSpPr bwMode="auto">
            <a:xfrm>
              <a:off x="3024" y="864"/>
              <a:ext cx="2352" cy="1632"/>
              <a:chOff x="3024" y="864"/>
              <a:chExt cx="2352" cy="1632"/>
            </a:xfrm>
          </p:grpSpPr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3024" y="864"/>
                <a:ext cx="2352" cy="163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8" name="Oval 172"/>
              <p:cNvSpPr>
                <a:spLocks noChangeArrowheads="1"/>
              </p:cNvSpPr>
              <p:nvPr/>
            </p:nvSpPr>
            <p:spPr bwMode="auto">
              <a:xfrm>
                <a:off x="3648" y="220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9" name="Oval 173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0" name="Oval 174"/>
              <p:cNvSpPr>
                <a:spLocks noChangeArrowheads="1"/>
              </p:cNvSpPr>
              <p:nvPr/>
            </p:nvSpPr>
            <p:spPr bwMode="auto">
              <a:xfrm>
                <a:off x="4224" y="2064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" name="Oval 175"/>
              <p:cNvSpPr>
                <a:spLocks noChangeArrowheads="1"/>
              </p:cNvSpPr>
              <p:nvPr/>
            </p:nvSpPr>
            <p:spPr bwMode="auto">
              <a:xfrm>
                <a:off x="4176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2" name="Oval 176"/>
              <p:cNvSpPr>
                <a:spLocks noChangeArrowheads="1"/>
              </p:cNvSpPr>
              <p:nvPr/>
            </p:nvSpPr>
            <p:spPr bwMode="auto">
              <a:xfrm>
                <a:off x="4464" y="1632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3" name="Oval 177"/>
              <p:cNvSpPr>
                <a:spLocks noChangeArrowheads="1"/>
              </p:cNvSpPr>
              <p:nvPr/>
            </p:nvSpPr>
            <p:spPr bwMode="auto">
              <a:xfrm>
                <a:off x="4464" y="1920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4" name="Oval 178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5" name="Oval 179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6" name="Oval 180"/>
              <p:cNvSpPr>
                <a:spLocks noChangeArrowheads="1"/>
              </p:cNvSpPr>
              <p:nvPr/>
            </p:nvSpPr>
            <p:spPr bwMode="auto">
              <a:xfrm>
                <a:off x="4752" y="148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7" name="Oval 181"/>
              <p:cNvSpPr>
                <a:spLocks noChangeArrowheads="1"/>
              </p:cNvSpPr>
              <p:nvPr/>
            </p:nvSpPr>
            <p:spPr bwMode="auto">
              <a:xfrm>
                <a:off x="4800" y="1200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8" name="Oval 182"/>
              <p:cNvSpPr>
                <a:spLocks noChangeArrowheads="1"/>
              </p:cNvSpPr>
              <p:nvPr/>
            </p:nvSpPr>
            <p:spPr bwMode="auto">
              <a:xfrm>
                <a:off x="4848" y="864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9" name="Oval 183"/>
              <p:cNvSpPr>
                <a:spLocks noChangeArrowheads="1"/>
              </p:cNvSpPr>
              <p:nvPr/>
            </p:nvSpPr>
            <p:spPr bwMode="auto">
              <a:xfrm>
                <a:off x="5088" y="1872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0" name="Oval 184"/>
              <p:cNvSpPr>
                <a:spLocks noChangeArrowheads="1"/>
              </p:cNvSpPr>
              <p:nvPr/>
            </p:nvSpPr>
            <p:spPr bwMode="auto">
              <a:xfrm>
                <a:off x="5040" y="1584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1" name="Oval 185"/>
              <p:cNvSpPr>
                <a:spLocks noChangeArrowheads="1"/>
              </p:cNvSpPr>
              <p:nvPr/>
            </p:nvSpPr>
            <p:spPr bwMode="auto">
              <a:xfrm>
                <a:off x="4896" y="2160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2" name="Oval 186"/>
              <p:cNvSpPr>
                <a:spLocks noChangeArrowheads="1"/>
              </p:cNvSpPr>
              <p:nvPr/>
            </p:nvSpPr>
            <p:spPr bwMode="auto">
              <a:xfrm>
                <a:off x="5088" y="129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3" name="Oval 187"/>
              <p:cNvSpPr>
                <a:spLocks noChangeArrowheads="1"/>
              </p:cNvSpPr>
              <p:nvPr/>
            </p:nvSpPr>
            <p:spPr bwMode="auto">
              <a:xfrm>
                <a:off x="5088" y="100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4" name="Oval 188"/>
              <p:cNvSpPr>
                <a:spLocks noChangeArrowheads="1"/>
              </p:cNvSpPr>
              <p:nvPr/>
            </p:nvSpPr>
            <p:spPr bwMode="auto">
              <a:xfrm>
                <a:off x="3024" y="17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5" name="Oval 189"/>
              <p:cNvSpPr>
                <a:spLocks noChangeArrowheads="1"/>
              </p:cNvSpPr>
              <p:nvPr/>
            </p:nvSpPr>
            <p:spPr bwMode="auto">
              <a:xfrm>
                <a:off x="3408" y="1632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6" name="Oval 190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7" name="Oval 191"/>
              <p:cNvSpPr>
                <a:spLocks noChangeArrowheads="1"/>
              </p:cNvSpPr>
              <p:nvPr/>
            </p:nvSpPr>
            <p:spPr bwMode="auto">
              <a:xfrm>
                <a:off x="3696" y="1632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8" name="Oval 192"/>
              <p:cNvSpPr>
                <a:spLocks noChangeArrowheads="1"/>
              </p:cNvSpPr>
              <p:nvPr/>
            </p:nvSpPr>
            <p:spPr bwMode="auto">
              <a:xfrm>
                <a:off x="3792" y="1344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9" name="Oval 193"/>
              <p:cNvSpPr>
                <a:spLocks noChangeArrowheads="1"/>
              </p:cNvSpPr>
              <p:nvPr/>
            </p:nvSpPr>
            <p:spPr bwMode="auto">
              <a:xfrm>
                <a:off x="4032" y="153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0" name="Oval 194"/>
              <p:cNvSpPr>
                <a:spLocks noChangeArrowheads="1"/>
              </p:cNvSpPr>
              <p:nvPr/>
            </p:nvSpPr>
            <p:spPr bwMode="auto">
              <a:xfrm>
                <a:off x="3888" y="1872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1" name="Oval 195"/>
              <p:cNvSpPr>
                <a:spLocks noChangeArrowheads="1"/>
              </p:cNvSpPr>
              <p:nvPr/>
            </p:nvSpPr>
            <p:spPr bwMode="auto">
              <a:xfrm>
                <a:off x="3552" y="1920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2" name="Oval 196"/>
              <p:cNvSpPr>
                <a:spLocks noChangeArrowheads="1"/>
              </p:cNvSpPr>
              <p:nvPr/>
            </p:nvSpPr>
            <p:spPr bwMode="auto">
              <a:xfrm>
                <a:off x="3264" y="1920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3" name="Oval 197"/>
              <p:cNvSpPr>
                <a:spLocks noChangeArrowheads="1"/>
              </p:cNvSpPr>
              <p:nvPr/>
            </p:nvSpPr>
            <p:spPr bwMode="auto">
              <a:xfrm>
                <a:off x="3024" y="2160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4" name="Oval 198"/>
              <p:cNvSpPr>
                <a:spLocks noChangeArrowheads="1"/>
              </p:cNvSpPr>
              <p:nvPr/>
            </p:nvSpPr>
            <p:spPr bwMode="auto">
              <a:xfrm>
                <a:off x="3360" y="220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5" name="Oval 199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" name="Oval 200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7" name="Oval 201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8" name="Oval 202"/>
              <p:cNvSpPr>
                <a:spLocks noChangeArrowheads="1"/>
              </p:cNvSpPr>
              <p:nvPr/>
            </p:nvSpPr>
            <p:spPr bwMode="auto">
              <a:xfrm>
                <a:off x="3984" y="864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9" name="Oval 203"/>
              <p:cNvSpPr>
                <a:spLocks noChangeArrowheads="1"/>
              </p:cNvSpPr>
              <p:nvPr/>
            </p:nvSpPr>
            <p:spPr bwMode="auto">
              <a:xfrm>
                <a:off x="4272" y="864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0" name="Oval 204"/>
              <p:cNvSpPr>
                <a:spLocks noChangeArrowheads="1"/>
              </p:cNvSpPr>
              <p:nvPr/>
            </p:nvSpPr>
            <p:spPr bwMode="auto">
              <a:xfrm>
                <a:off x="4464" y="1152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1" name="Oval 205"/>
              <p:cNvSpPr>
                <a:spLocks noChangeArrowheads="1"/>
              </p:cNvSpPr>
              <p:nvPr/>
            </p:nvSpPr>
            <p:spPr bwMode="auto">
              <a:xfrm>
                <a:off x="3168" y="864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2" name="Oval 206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3" name="Oval 207"/>
              <p:cNvSpPr>
                <a:spLocks noChangeArrowheads="1"/>
              </p:cNvSpPr>
              <p:nvPr/>
            </p:nvSpPr>
            <p:spPr bwMode="auto">
              <a:xfrm>
                <a:off x="3360" y="1104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4" name="Oval 208"/>
              <p:cNvSpPr>
                <a:spLocks noChangeArrowheads="1"/>
              </p:cNvSpPr>
              <p:nvPr/>
            </p:nvSpPr>
            <p:spPr bwMode="auto">
              <a:xfrm>
                <a:off x="3504" y="1344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5" name="Oval 209"/>
              <p:cNvSpPr>
                <a:spLocks noChangeArrowheads="1"/>
              </p:cNvSpPr>
              <p:nvPr/>
            </p:nvSpPr>
            <p:spPr bwMode="auto">
              <a:xfrm>
                <a:off x="3552" y="864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6" name="Oval 210"/>
              <p:cNvSpPr>
                <a:spLocks noChangeArrowheads="1"/>
              </p:cNvSpPr>
              <p:nvPr/>
            </p:nvSpPr>
            <p:spPr bwMode="auto">
              <a:xfrm>
                <a:off x="3168" y="1440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קיבול קטיונים חליפיים = </a:t>
            </a:r>
            <a:r>
              <a:rPr lang="he-IL" dirty="0" err="1" smtClean="0"/>
              <a:t>קק"ח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3538" indent="-363538">
              <a:spcBef>
                <a:spcPct val="50000"/>
              </a:spcBef>
              <a:buClr>
                <a:srgbClr val="800000"/>
              </a:buClr>
              <a:buNone/>
            </a:pPr>
            <a:r>
              <a:rPr lang="he-IL" sz="3200" dirty="0" smtClean="0">
                <a:cs typeface="+mj-cs"/>
              </a:rPr>
              <a:t>*מדד ליכולתם של הקולואידים (חרסיות וחומר אורגני) בקרקע לספוח אליהם קטיונים </a:t>
            </a:r>
          </a:p>
          <a:p>
            <a:pPr marL="363538" indent="-363538">
              <a:spcBef>
                <a:spcPct val="50000"/>
              </a:spcBef>
              <a:buClr>
                <a:srgbClr val="800000"/>
              </a:buClr>
              <a:buNone/>
            </a:pPr>
            <a:r>
              <a:rPr lang="he-IL" sz="3200" dirty="0" smtClean="0">
                <a:cs typeface="+mj-cs"/>
              </a:rPr>
              <a:t>*מחזיק יונים מסיסים בתוך הקרקע ואינו מאפשר להם להישטף לעומק.</a:t>
            </a:r>
          </a:p>
          <a:p>
            <a:pPr marL="363538" indent="-363538">
              <a:spcBef>
                <a:spcPct val="50000"/>
              </a:spcBef>
              <a:buClr>
                <a:srgbClr val="800000"/>
              </a:buClr>
              <a:buNone/>
            </a:pPr>
            <a:r>
              <a:rPr lang="he-IL" sz="3200" dirty="0" smtClean="0">
                <a:cs typeface="+mj-cs"/>
              </a:rPr>
              <a:t>*הקטיונים </a:t>
            </a:r>
            <a:r>
              <a:rPr lang="he-IL" sz="3200" dirty="0" err="1" smtClean="0">
                <a:cs typeface="+mj-cs"/>
              </a:rPr>
              <a:t>הספוחים</a:t>
            </a:r>
            <a:r>
              <a:rPr lang="he-IL" sz="3200" dirty="0" smtClean="0">
                <a:cs typeface="+mj-cs"/>
              </a:rPr>
              <a:t> הם מקור המזון לצומח.</a:t>
            </a:r>
          </a:p>
          <a:p>
            <a:pPr marL="363538" indent="-363538">
              <a:spcBef>
                <a:spcPct val="50000"/>
              </a:spcBef>
              <a:buClr>
                <a:srgbClr val="800000"/>
              </a:buClr>
              <a:buNone/>
            </a:pPr>
            <a:r>
              <a:rPr lang="he-IL" sz="3200" dirty="0" smtClean="0">
                <a:cs typeface="+mj-cs"/>
              </a:rPr>
              <a:t>*עליה ב- </a:t>
            </a:r>
            <a:r>
              <a:rPr lang="en-US" sz="3200" dirty="0" smtClean="0">
                <a:cs typeface="+mj-cs"/>
              </a:rPr>
              <a:t>pH </a:t>
            </a:r>
            <a:r>
              <a:rPr lang="he-IL" sz="3200" dirty="0" smtClean="0">
                <a:cs typeface="+mj-cs"/>
              </a:rPr>
              <a:t> מעלה את קיבול הקטיונים החליפים.</a:t>
            </a:r>
            <a:endParaRPr lang="en-GB" sz="3200" dirty="0" smtClean="0">
              <a:cs typeface="+mj-cs"/>
            </a:endParaRPr>
          </a:p>
          <a:p>
            <a:endParaRPr lang="he-IL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סוגי הקרקעות ותכונותיהן: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he-IL" dirty="0" smtClean="0"/>
          </a:p>
          <a:p>
            <a:pPr algn="ctr"/>
            <a:r>
              <a:rPr lang="he-IL" dirty="0" smtClean="0"/>
              <a:t>קרקעות עשירות בגרגרי חול ועניות בחלקיקי חרסית נקראות </a:t>
            </a:r>
            <a:r>
              <a:rPr lang="he-IL" u="sng" dirty="0" smtClean="0"/>
              <a:t>קרקעות חוליות.</a:t>
            </a:r>
          </a:p>
          <a:p>
            <a:pPr algn="ctr"/>
            <a:endParaRPr lang="he-IL" u="sng" dirty="0" smtClean="0"/>
          </a:p>
          <a:p>
            <a:pPr algn="ctr"/>
            <a:r>
              <a:rPr lang="he-IL" dirty="0" smtClean="0"/>
              <a:t>קרקעות שהם עשירות בחלקיקי חרסית </a:t>
            </a:r>
            <a:r>
              <a:rPr lang="he-IL" dirty="0" err="1" smtClean="0"/>
              <a:t>וסילט</a:t>
            </a:r>
            <a:r>
              <a:rPr lang="he-IL" dirty="0" smtClean="0"/>
              <a:t> ועניות בחול, נקראות </a:t>
            </a:r>
            <a:r>
              <a:rPr lang="he-IL" u="sng" dirty="0" smtClean="0"/>
              <a:t>קרקעות חרסיתיות.</a:t>
            </a:r>
          </a:p>
          <a:p>
            <a:pPr algn="ctr"/>
            <a:endParaRPr lang="he-IL" u="sng" dirty="0" smtClean="0"/>
          </a:p>
          <a:p>
            <a:pPr algn="ctr"/>
            <a:r>
              <a:rPr lang="he-IL" dirty="0" smtClean="0"/>
              <a:t>קרקעות המורכבות </a:t>
            </a:r>
            <a:r>
              <a:rPr lang="he-IL" dirty="0" err="1" smtClean="0"/>
              <a:t>מגם</a:t>
            </a:r>
            <a:r>
              <a:rPr lang="he-IL" dirty="0" smtClean="0"/>
              <a:t>... וגם..., </a:t>
            </a:r>
          </a:p>
          <a:p>
            <a:pPr algn="ctr">
              <a:buNone/>
            </a:pPr>
            <a:r>
              <a:rPr lang="he-IL" dirty="0" smtClean="0"/>
              <a:t>   נקראות </a:t>
            </a:r>
            <a:r>
              <a:rPr lang="he-IL" u="sng" dirty="0" smtClean="0"/>
              <a:t>קרקעות בינוניות.</a:t>
            </a:r>
          </a:p>
          <a:p>
            <a:endParaRPr lang="he-I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מבנה הקרקע בהתאם לאוכלוסיית החלקיקים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he-IL" dirty="0" smtClean="0"/>
          </a:p>
          <a:p>
            <a:pPr algn="ctr"/>
            <a:r>
              <a:rPr lang="he-IL" u="sng" dirty="0" smtClean="0"/>
              <a:t>קרקע חולית</a:t>
            </a:r>
            <a:r>
              <a:rPr lang="he-IL" dirty="0" smtClean="0"/>
              <a:t> –</a:t>
            </a:r>
            <a:r>
              <a:rPr lang="he-IL" dirty="0" err="1" smtClean="0"/>
              <a:t> נח</a:t>
            </a:r>
            <a:r>
              <a:rPr lang="he-IL" dirty="0" smtClean="0"/>
              <a:t>שבת כקרקע 'קלה'.</a:t>
            </a:r>
            <a:endParaRPr lang="he-IL" u="sng" dirty="0" smtClean="0"/>
          </a:p>
          <a:p>
            <a:pPr algn="ctr"/>
            <a:endParaRPr lang="he-IL" u="sng" dirty="0" smtClean="0"/>
          </a:p>
          <a:p>
            <a:pPr algn="ctr"/>
            <a:r>
              <a:rPr lang="he-IL" u="sng" dirty="0" smtClean="0"/>
              <a:t>קרקע חרסיתית</a:t>
            </a:r>
            <a:r>
              <a:rPr lang="he-IL" dirty="0" smtClean="0"/>
              <a:t> –</a:t>
            </a:r>
            <a:r>
              <a:rPr lang="he-IL" dirty="0" err="1" smtClean="0"/>
              <a:t> נח</a:t>
            </a:r>
            <a:r>
              <a:rPr lang="he-IL" dirty="0" smtClean="0"/>
              <a:t>שבת כקרקע 'כבדה'.</a:t>
            </a:r>
            <a:endParaRPr lang="he-IL" u="sng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מהי קרקע? וכיצד משמשת בית גידול לצמח?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היא משמשת כבית גידול לצמח כיוון שמסוגלת לספק מים ומזון לצמח</a:t>
            </a:r>
          </a:p>
          <a:p>
            <a:pPr>
              <a:buNone/>
            </a:pPr>
            <a:r>
              <a:rPr lang="he-IL" dirty="0" smtClean="0"/>
              <a:t>ולפיכך להיות </a:t>
            </a:r>
            <a:r>
              <a:rPr lang="he-IL" dirty="0" err="1" smtClean="0"/>
              <a:t>פוריה</a:t>
            </a:r>
            <a:r>
              <a:rPr lang="he-IL" dirty="0" smtClean="0"/>
              <a:t> ולהניב יבולים.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e-IL" dirty="0" smtClean="0"/>
              <a:t>קרקע היא השכבה התחוחה (המתפוררת) העליונה של כדור הארץ.</a:t>
            </a:r>
            <a:endParaRPr lang="he-I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214686"/>
            <a:ext cx="4429156" cy="337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net.co.il/PicServer2/02012008/1434248/shahamt_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5968107" cy="4095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tripo.co.il/images/galleryImages/Varkala_be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57232"/>
            <a:ext cx="6476992" cy="4647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/>
          <p:cNvSpPr>
            <a:spLocks noGrp="1"/>
          </p:cNvSpPr>
          <p:nvPr>
            <p:ph type="body" idx="1"/>
          </p:nvPr>
        </p:nvSpPr>
        <p:spPr>
          <a:xfrm>
            <a:off x="1285852" y="3643314"/>
            <a:ext cx="7123113" cy="1673225"/>
          </a:xfrm>
        </p:spPr>
        <p:txBody>
          <a:bodyPr>
            <a:normAutofit/>
          </a:bodyPr>
          <a:lstStyle/>
          <a:p>
            <a:r>
              <a:rPr lang="he-IL" sz="4400" dirty="0" smtClean="0"/>
              <a:t>המשך יום נפלא</a:t>
            </a:r>
          </a:p>
          <a:p>
            <a:r>
              <a:rPr lang="he-IL" sz="4400" dirty="0" smtClean="0"/>
              <a:t>        ושבת שלום!!</a:t>
            </a:r>
            <a:endParaRPr lang="he-IL" sz="4400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הקרקע נוצרה מסלעי אם בהשפעת כוחות טבע. לאורך תקופות ארוכות, נסדקים סלעים אלה מתרוחחים (מתפוררים) והופכים לקרקע.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מוצא הקרקע: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757634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he-IL" dirty="0" smtClean="0"/>
              <a:t>סלעי פרץ</a:t>
            </a:r>
          </a:p>
          <a:p>
            <a:pPr>
              <a:buFont typeface="Arial" charset="0"/>
              <a:buChar char="•"/>
            </a:pPr>
            <a:endParaRPr lang="he-IL" dirty="0" smtClean="0"/>
          </a:p>
          <a:p>
            <a:pPr>
              <a:buFont typeface="Arial" charset="0"/>
              <a:buChar char="•"/>
            </a:pPr>
            <a:r>
              <a:rPr lang="he-IL" dirty="0" smtClean="0"/>
              <a:t>*סלעי משקע</a:t>
            </a:r>
          </a:p>
          <a:p>
            <a:pPr>
              <a:buFont typeface="Arial" charset="0"/>
              <a:buChar char="•"/>
            </a:pPr>
            <a:endParaRPr lang="he-IL" dirty="0" smtClean="0"/>
          </a:p>
          <a:p>
            <a:pPr>
              <a:buFont typeface="Arial" charset="0"/>
              <a:buChar char="•"/>
            </a:pPr>
            <a:r>
              <a:rPr lang="he-IL" dirty="0" smtClean="0"/>
              <a:t>*סלעי תמורה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1524000" y="428604"/>
            <a:ext cx="7620000" cy="990600"/>
          </a:xfrm>
        </p:spPr>
        <p:txBody>
          <a:bodyPr/>
          <a:lstStyle/>
          <a:p>
            <a:pPr algn="ctr"/>
            <a:r>
              <a:rPr lang="he-IL" dirty="0" smtClean="0">
                <a:solidFill>
                  <a:schemeClr val="accent1">
                    <a:lumMod val="75000"/>
                  </a:schemeClr>
                </a:solidFill>
              </a:rPr>
              <a:t>ישנם 3 סוגים עיקריים של סלעי - אם</a:t>
            </a:r>
            <a:endParaRPr lang="he-I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e-IL" sz="3600" dirty="0" smtClean="0"/>
              <a:t>סלעי פרץ –</a:t>
            </a:r>
            <a:r>
              <a:rPr lang="he-IL" sz="3600" dirty="0" err="1" smtClean="0"/>
              <a:t> סלעים</a:t>
            </a:r>
            <a:r>
              <a:rPr lang="he-IL" sz="3600" dirty="0" smtClean="0"/>
              <a:t> געשיים.</a:t>
            </a:r>
            <a:endParaRPr lang="he-IL" sz="3600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568" b="4568"/>
          <a:stretch>
            <a:fillRect/>
          </a:stretch>
        </p:blipFill>
        <p:spPr bwMode="auto">
          <a:xfrm>
            <a:off x="4875488" y="0"/>
            <a:ext cx="426851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285992"/>
            <a:ext cx="3370840" cy="22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357430"/>
            <a:ext cx="3905256" cy="292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214290"/>
            <a:ext cx="2571755" cy="192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e-IL" sz="3600" dirty="0" smtClean="0"/>
              <a:t>סלעי משקע</a:t>
            </a:r>
            <a:endParaRPr lang="he-IL" sz="3600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9903" b="9903"/>
          <a:stretch>
            <a:fillRect/>
          </a:stretch>
        </p:blipFill>
        <p:spPr bwMode="auto">
          <a:xfrm>
            <a:off x="214282" y="3357562"/>
            <a:ext cx="5511754" cy="33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7166"/>
            <a:ext cx="4351719" cy="27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14290"/>
            <a:ext cx="33337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e-IL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סלע שמוצאו מסלע משקע שעבר שינוי של לחץ וטמפרטורה גבוהים  אשר שינו את מבנהו הגבישי. 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he-I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4800" dirty="0" smtClean="0"/>
              <a:t>סלעי תמורה</a:t>
            </a:r>
            <a:endParaRPr lang="he-IL" sz="4800" dirty="0"/>
          </a:p>
        </p:txBody>
      </p:sp>
      <p:pic>
        <p:nvPicPr>
          <p:cNvPr id="7" name="Picture 5" descr="שיש לבן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346" b="12346"/>
          <a:stretch>
            <a:fillRect/>
          </a:stretch>
        </p:blipFill>
        <p:spPr bwMode="auto">
          <a:xfrm>
            <a:off x="1571604" y="1142984"/>
            <a:ext cx="3786182" cy="3495590"/>
          </a:xfrm>
          <a:prstGeom prst="rect">
            <a:avLst/>
          </a:prstGeom>
          <a:noFill/>
        </p:spPr>
      </p:pic>
      <p:pic>
        <p:nvPicPr>
          <p:cNvPr id="8" name="Picture 6" descr="שיש מטמורפ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105275" cy="328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71480"/>
            <a:ext cx="7429552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/>
              <a:t>סלעי פרץ: </a:t>
            </a:r>
            <a:r>
              <a:rPr lang="he-IL" sz="2400" dirty="0" smtClean="0"/>
              <a:t>נוצרים מהתגבשות והתקררות של לבה. למשל: גרניט ובזלת.</a:t>
            </a:r>
            <a:endParaRPr lang="he-IL" sz="3200" b="1" dirty="0"/>
          </a:p>
          <a:p>
            <a:pPr algn="ctr"/>
            <a:r>
              <a:rPr lang="he-IL" sz="3200" b="1" dirty="0" smtClean="0"/>
              <a:t>סלעי משקע: </a:t>
            </a:r>
            <a:r>
              <a:rPr lang="he-IL" sz="2400" dirty="0" smtClean="0"/>
              <a:t>נוצרים משקיעה והצטברות של חומרים שונים, בניהם: סחף סלעים, שרידי אורגניזמים ומינרלים שהתגבשו.</a:t>
            </a:r>
          </a:p>
          <a:p>
            <a:pPr algn="ctr"/>
            <a:r>
              <a:rPr lang="he-IL" sz="2400" dirty="0" smtClean="0"/>
              <a:t>חומרי המשקע מחולקים לסוגים שונים: </a:t>
            </a:r>
          </a:p>
          <a:p>
            <a:pPr algn="ctr"/>
            <a:r>
              <a:rPr lang="he-IL" sz="2400" u="sng" dirty="0" smtClean="0"/>
              <a:t>משקעים כימיים </a:t>
            </a:r>
            <a:r>
              <a:rPr lang="he-IL" sz="2400" dirty="0" smtClean="0"/>
              <a:t>כמו מינרלים ופוספטים.</a:t>
            </a:r>
          </a:p>
          <a:p>
            <a:pPr algn="ctr"/>
            <a:r>
              <a:rPr lang="he-IL" sz="2400" u="sng" dirty="0" smtClean="0"/>
              <a:t>משקעים אורגניים </a:t>
            </a:r>
            <a:r>
              <a:rPr lang="he-IL" sz="2400" dirty="0" smtClean="0"/>
              <a:t>שמקורם בשרידי שלדים של בע"ח, פחם, כבול </a:t>
            </a:r>
            <a:r>
              <a:rPr lang="he-IL" sz="2400" dirty="0" err="1" smtClean="0"/>
              <a:t>וכו'.</a:t>
            </a:r>
            <a:endParaRPr lang="he-IL" sz="2400" dirty="0" smtClean="0"/>
          </a:p>
          <a:p>
            <a:pPr algn="ctr"/>
            <a:r>
              <a:rPr lang="he-IL" sz="2400" u="sng" dirty="0" smtClean="0"/>
              <a:t>משקעים שבריריים </a:t>
            </a:r>
            <a:r>
              <a:rPr lang="he-IL" sz="2400" dirty="0" smtClean="0"/>
              <a:t>כמו למשל: חול, חרסית, חצץ.</a:t>
            </a:r>
          </a:p>
          <a:p>
            <a:pPr algn="ctr"/>
            <a:endParaRPr lang="he-IL" sz="2400" dirty="0"/>
          </a:p>
          <a:p>
            <a:pPr algn="ctr"/>
            <a:r>
              <a:rPr lang="he-IL" sz="3200" b="1" dirty="0" smtClean="0"/>
              <a:t>סלעי תמורה: </a:t>
            </a:r>
            <a:r>
              <a:rPr lang="he-IL" sz="2400" dirty="0" smtClean="0"/>
              <a:t>סלעים הנוצרים בעומק הקרקע ומושפעים מלחץ וטמפרטורה גבוהים, כמו למשל: שיש.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אז איך בעצם מהסלעים נוצרת הקרקע?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285720" y="1752600"/>
            <a:ext cx="1924080" cy="4343400"/>
          </a:xfrm>
        </p:spPr>
        <p:txBody>
          <a:bodyPr>
            <a:normAutofit/>
          </a:bodyPr>
          <a:lstStyle/>
          <a:p>
            <a:pPr algn="ctr"/>
            <a:r>
              <a:rPr lang="he-IL" sz="2400" b="1" dirty="0" smtClean="0"/>
              <a:t>תוצרי </a:t>
            </a:r>
          </a:p>
          <a:p>
            <a:pPr algn="ctr"/>
            <a:r>
              <a:rPr lang="he-IL" sz="2400" b="1" dirty="0" smtClean="0"/>
              <a:t>ההתפוררות</a:t>
            </a:r>
          </a:p>
          <a:p>
            <a:pPr algn="ctr"/>
            <a:r>
              <a:rPr lang="he-IL" sz="2400" b="1" dirty="0" smtClean="0"/>
              <a:t>הם</a:t>
            </a:r>
          </a:p>
          <a:p>
            <a:pPr algn="ctr"/>
            <a:r>
              <a:rPr lang="he-IL" sz="2400" b="1" dirty="0" smtClean="0"/>
              <a:t>בעצם</a:t>
            </a:r>
          </a:p>
          <a:p>
            <a:pPr algn="ctr"/>
            <a:r>
              <a:rPr lang="he-IL" sz="2400" b="1" dirty="0" smtClean="0"/>
              <a:t>הקרקע...</a:t>
            </a:r>
            <a:endParaRPr lang="he-IL" sz="2400" b="1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לאורך שנים רבות חלו בסלעים שינויים מרחיקי לכת: הם התבקעו, נסדקו, התפוררו וחלו בהם שינויי מבנה וצורה.</a:t>
            </a:r>
          </a:p>
          <a:p>
            <a:endParaRPr lang="he-IL" dirty="0" smtClean="0"/>
          </a:p>
          <a:p>
            <a:r>
              <a:rPr lang="he-IL" dirty="0" smtClean="0"/>
              <a:t>תהליכי השתנות הסלעים מכונים:</a:t>
            </a:r>
          </a:p>
          <a:p>
            <a:pPr algn="ctr">
              <a:buNone/>
            </a:pPr>
            <a:r>
              <a:rPr lang="he-IL" b="1" i="1" u="sng" dirty="0" smtClean="0"/>
              <a:t>התרוחחות.</a:t>
            </a:r>
          </a:p>
          <a:p>
            <a:pPr algn="ctr">
              <a:buNone/>
            </a:pPr>
            <a:endParaRPr lang="he-IL" b="1" i="1" u="sng" dirty="0" smtClean="0"/>
          </a:p>
          <a:p>
            <a:pPr algn="ctr">
              <a:buNone/>
            </a:pPr>
            <a:r>
              <a:rPr lang="he-IL" dirty="0" smtClean="0"/>
              <a:t>ההתרוחחות חלה בהשפעת חום, מים, גזים ופעולת מיקרואורגניזמים שונים.</a:t>
            </a:r>
          </a:p>
          <a:p>
            <a:pPr algn="ctr"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חציון">
  <a:themeElements>
    <a:clrScheme name="חציון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חציון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3120</TotalTime>
  <Words>778</Words>
  <Application>Microsoft Office PowerPoint</Application>
  <PresentationFormat>‫הצגה על המסך (4:3)</PresentationFormat>
  <Paragraphs>109</Paragraphs>
  <Slides>22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3" baseType="lpstr">
      <vt:lpstr>חציון</vt:lpstr>
      <vt:lpstr>הקרקע</vt:lpstr>
      <vt:lpstr>מהי קרקע? וכיצד משמשת בית גידול לצמח? </vt:lpstr>
      <vt:lpstr>מוצא הקרקע:</vt:lpstr>
      <vt:lpstr>ישנם 3 סוגים עיקריים של סלעי - אם</vt:lpstr>
      <vt:lpstr>שקופית 5</vt:lpstr>
      <vt:lpstr>שקופית 6</vt:lpstr>
      <vt:lpstr>סלעי תמורה</vt:lpstr>
      <vt:lpstr>שקופית 8</vt:lpstr>
      <vt:lpstr>אז איך בעצם מהסלעים נוצרת הקרקע?</vt:lpstr>
      <vt:lpstr>שקופית 10</vt:lpstr>
      <vt:lpstr>מרכיבי הקרקע:</vt:lpstr>
      <vt:lpstr>מרקם הקרקע = טקסטורה:</vt:lpstr>
      <vt:lpstr>בין החלקיקים השונים נוצרים קשרים!</vt:lpstr>
      <vt:lpstr>שקופית 14</vt:lpstr>
      <vt:lpstr>מבנה הקרקע – סטרוקטורה</vt:lpstr>
      <vt:lpstr>קולואידי הקרקע:</vt:lpstr>
      <vt:lpstr>קיבול קטיונים חליפיים = קק"ח</vt:lpstr>
      <vt:lpstr>סוגי הקרקעות ותכונותיהן:</vt:lpstr>
      <vt:lpstr>מבנה הקרקע בהתאם לאוכלוסיית החלקיקים</vt:lpstr>
      <vt:lpstr>שקופית 20</vt:lpstr>
      <vt:lpstr>שקופית 21</vt:lpstr>
      <vt:lpstr>שקופית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הקרקע</dc:title>
  <dc:creator>קינמון</dc:creator>
  <cp:lastModifiedBy>קינמון</cp:lastModifiedBy>
  <cp:revision>74</cp:revision>
  <dcterms:created xsi:type="dcterms:W3CDTF">2014-09-06T11:05:42Z</dcterms:created>
  <dcterms:modified xsi:type="dcterms:W3CDTF">2014-09-17T09:31:06Z</dcterms:modified>
</cp:coreProperties>
</file>